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32.xml" ContentType="application/vnd.openxmlformats-officedocument.presentationml.slide+xml"/>
  <Override PartName="/ppt/slides/slide114.xml" ContentType="application/vnd.openxmlformats-officedocument.presentationml.slide+xml"/>
  <Override PartName="/ppt/slides/slide113.xml" ContentType="application/vnd.openxmlformats-officedocument.presentationml.slide+xml"/>
  <Override PartName="/ppt/slides/slide112.xml" ContentType="application/vnd.openxmlformats-officedocument.presentationml.slide+xml"/>
  <Override PartName="/ppt/slides/slide111.xml" ContentType="application/vnd.openxmlformats-officedocument.presentationml.slide+xml"/>
  <Override PartName="/ppt/slides/slide110.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22.xml" ContentType="application/vnd.openxmlformats-officedocument.presentationml.slide+xml"/>
  <Override PartName="/ppt/slides/slide121.xml" ContentType="application/vnd.openxmlformats-officedocument.presentationml.slide+xml"/>
  <Override PartName="/ppt/slides/slide120.xml" ContentType="application/vnd.openxmlformats-officedocument.presentationml.slide+xml"/>
  <Override PartName="/ppt/slides/slide119.xml" ContentType="application/vnd.openxmlformats-officedocument.presentationml.slide+xml"/>
  <Override PartName="/ppt/slides/slide118.xml" ContentType="application/vnd.openxmlformats-officedocument.presentationml.slide+xml"/>
  <Override PartName="/ppt/slides/slide109.xml" ContentType="application/vnd.openxmlformats-officedocument.presentationml.slide+xml"/>
  <Override PartName="/ppt/slides/slide108.xml" ContentType="application/vnd.openxmlformats-officedocument.presentationml.slide+xml"/>
  <Override PartName="/ppt/slides/slide107.xml" ContentType="application/vnd.openxmlformats-officedocument.presentationml.slide+xml"/>
  <Override PartName="/ppt/slides/slide99.xml" ContentType="application/vnd.openxmlformats-officedocument.presentationml.slide+xml"/>
  <Override PartName="/ppt/slides/slide98.xml" ContentType="application/vnd.openxmlformats-officedocument.presentationml.slide+xml"/>
  <Override PartName="/ppt/slides/slide97.xml" ContentType="application/vnd.openxmlformats-officedocument.presentationml.slide+xml"/>
  <Override PartName="/ppt/slides/slide96.xml" ContentType="application/vnd.openxmlformats-officedocument.presentationml.slide+xml"/>
  <Override PartName="/ppt/slides/slide95.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6.xml" ContentType="application/vnd.openxmlformats-officedocument.presentationml.slide+xml"/>
  <Override PartName="/ppt/slides/slide105.xml" ContentType="application/vnd.openxmlformats-officedocument.presentationml.slide+xml"/>
  <Override PartName="/ppt/slides/slide104.xml" ContentType="application/vnd.openxmlformats-officedocument.presentationml.slide+xml"/>
  <Override PartName="/ppt/slides/slide103.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94.xml" ContentType="application/vnd.openxmlformats-officedocument.presentationml.slide+xml"/>
  <Override PartName="/ppt/slides/slide93.xml" ContentType="application/vnd.openxmlformats-officedocument.presentationml.slide+xml"/>
  <Override PartName="/ppt/slides/slide92.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83.xml" ContentType="application/vnd.openxmlformats-officedocument.presentationml.slide+xml"/>
  <Override PartName="/ppt/slides/slide82.xml" ContentType="application/vnd.openxmlformats-officedocument.presentationml.slide+xml"/>
  <Override PartName="/ppt/slides/slide81.xml" ContentType="application/vnd.openxmlformats-officedocument.presentationml.slide+xml"/>
  <Override PartName="/ppt/slides/slide80.xml" ContentType="application/vnd.openxmlformats-officedocument.presentationml.slide+xml"/>
  <Override PartName="/ppt/slides/slide79.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91.xml" ContentType="application/vnd.openxmlformats-officedocument.presentationml.slide+xml"/>
  <Override PartName="/ppt/slides/slide90.xml" ContentType="application/vnd.openxmlformats-officedocument.presentationml.slide+xml"/>
  <Override PartName="/ppt/slides/slide89.xml" ContentType="application/vnd.openxmlformats-officedocument.presentationml.slide+xml"/>
  <Override PartName="/ppt/slides/slide88.xml" ContentType="application/vnd.openxmlformats-officedocument.presentationml.slide+xml"/>
  <Override PartName="/ppt/slides/slide87.xml" ContentType="application/vnd.openxmlformats-officedocument.presentationml.slide+xml"/>
  <Override PartName="/ppt/slides/slide78.xml" ContentType="application/vnd.openxmlformats-officedocument.presentationml.slide+xml"/>
  <Override PartName="/ppt/slides/slide77.xml" ContentType="application/vnd.openxmlformats-officedocument.presentationml.slide+xml"/>
  <Override PartName="/ppt/slides/slide76.xml" ContentType="application/vnd.openxmlformats-officedocument.presentationml.slide+xml"/>
  <Override PartName="/ppt/slides/slide68.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5.xml" ContentType="application/vnd.openxmlformats-officedocument.presentationml.slide+xml"/>
  <Override PartName="/ppt/slides/slide74.xml" ContentType="application/vnd.openxmlformats-officedocument.presentationml.slide+xml"/>
  <Override PartName="/ppt/slides/slide73.xml" ContentType="application/vnd.openxmlformats-officedocument.presentationml.slide+xml"/>
  <Override PartName="/ppt/slides/slide72.xml" ContentType="application/vnd.openxmlformats-officedocument.presentationml.slide+xml"/>
  <Override PartName="/ppt/slides/slide31.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1.xml" ContentType="application/vnd.openxmlformats-officedocument.presentationml.notesSlide+xml"/>
  <Override PartName="/ppt/notesSlides/notesSlide50.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58.xml" ContentType="application/vnd.openxmlformats-officedocument.presentationml.notesSlide+xml"/>
  <Override PartName="/ppt/notesSlides/notesSlide49.xml" ContentType="application/vnd.openxmlformats-officedocument.presentationml.notesSlide+xml"/>
  <Override PartName="/ppt/notesSlides/notesSlide114.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3.xml" ContentType="application/vnd.openxmlformats-officedocument.presentationml.notesSlide+xml"/>
  <Override PartName="/ppt/notesSlides/notesSlide59.xml" ContentType="application/vnd.openxmlformats-officedocument.presentationml.notesSlide+xml"/>
  <Override PartName="/ppt/notesSlides/notesSlide91.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08.xml" ContentType="application/vnd.openxmlformats-officedocument.presentationml.notesSlide+xml"/>
  <Override PartName="/ppt/notesSlides/notesSlide107.xml" ContentType="application/vnd.openxmlformats-officedocument.presentationml.notesSlide+xml"/>
  <Override PartName="/ppt/notesSlides/notesSlide106.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86.xml" ContentType="application/vnd.openxmlformats-officedocument.presentationml.notesSlide+xml"/>
  <Override PartName="/ppt/notesSlides/notesSlide92.xml" ContentType="application/vnd.openxmlformats-officedocument.presentationml.notesSlide+xml"/>
  <Override PartName="/ppt/notesSlides/notesSlide60.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85.xml" ContentType="application/vnd.openxmlformats-officedocument.presentationml.notesSlide+xml"/>
  <Override PartName="/ppt/notesSlides/notesSlide67.xml" ContentType="application/vnd.openxmlformats-officedocument.presentationml.notesSlide+xml"/>
  <Override PartName="/ppt/notesSlides/notesSlide66.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75.xml" ContentType="application/vnd.openxmlformats-officedocument.presentationml.notesSlide+xml"/>
  <Override PartName="/ppt/notesSlides/notesSlide68.xml" ContentType="application/vnd.openxmlformats-officedocument.presentationml.notesSlide+xml"/>
  <Override PartName="/ppt/notesSlides/notesSlide83.xml" ContentType="application/vnd.openxmlformats-officedocument.presentationml.notesSlide+xml"/>
  <Override PartName="/ppt/notesSlides/notesSlide80.xml" ContentType="application/vnd.openxmlformats-officedocument.presentationml.notesSlide+xml"/>
  <Override PartName="/ppt/notesSlides/notesSlide82.xml" ContentType="application/vnd.openxmlformats-officedocument.presentationml.notesSlide+xml"/>
  <Override PartName="/ppt/notesSlides/notesSlide84.xml" ContentType="application/vnd.openxmlformats-officedocument.presentationml.notesSlide+xml"/>
  <Override PartName="/ppt/notesSlides/notesSlide81.xml" ContentType="application/vnd.openxmlformats-officedocument.presentationml.notesSlide+xml"/>
  <Override PartName="/ppt/notesSlides/notesSlide78.xml" ContentType="application/vnd.openxmlformats-officedocument.presentationml.notesSlide+xml"/>
  <Override PartName="/ppt/notesSlides/notesSlide77.xml" ContentType="application/vnd.openxmlformats-officedocument.presentationml.notesSlide+xml"/>
  <Override PartName="/ppt/notesSlides/notesSlide76.xml" ContentType="application/vnd.openxmlformats-officedocument.presentationml.notesSlide+xml"/>
  <Override PartName="/ppt/notesSlides/notesSlide79.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127"/>
  </p:notesMasterIdLst>
  <p:handoutMasterIdLst>
    <p:handoutMasterId r:id="rId128"/>
  </p:handoutMasterIdLst>
  <p:sldIdLst>
    <p:sldId id="256" r:id="rId2"/>
    <p:sldId id="269" r:id="rId3"/>
    <p:sldId id="270" r:id="rId4"/>
    <p:sldId id="279" r:id="rId5"/>
    <p:sldId id="282" r:id="rId6"/>
    <p:sldId id="280" r:id="rId7"/>
    <p:sldId id="285" r:id="rId8"/>
    <p:sldId id="286" r:id="rId9"/>
    <p:sldId id="287" r:id="rId10"/>
    <p:sldId id="290" r:id="rId11"/>
    <p:sldId id="289" r:id="rId12"/>
    <p:sldId id="291" r:id="rId13"/>
    <p:sldId id="292" r:id="rId14"/>
    <p:sldId id="293" r:id="rId15"/>
    <p:sldId id="294" r:id="rId16"/>
    <p:sldId id="295" r:id="rId17"/>
    <p:sldId id="296" r:id="rId18"/>
    <p:sldId id="297" r:id="rId19"/>
    <p:sldId id="299" r:id="rId20"/>
    <p:sldId id="300" r:id="rId21"/>
    <p:sldId id="301" r:id="rId22"/>
    <p:sldId id="302" r:id="rId23"/>
    <p:sldId id="303" r:id="rId24"/>
    <p:sldId id="304" r:id="rId25"/>
    <p:sldId id="305" r:id="rId26"/>
    <p:sldId id="307" r:id="rId27"/>
    <p:sldId id="308" r:id="rId28"/>
    <p:sldId id="309" r:id="rId29"/>
    <p:sldId id="310" r:id="rId30"/>
    <p:sldId id="313" r:id="rId31"/>
    <p:sldId id="314" r:id="rId32"/>
    <p:sldId id="311" r:id="rId33"/>
    <p:sldId id="312" r:id="rId34"/>
    <p:sldId id="315" r:id="rId35"/>
    <p:sldId id="316" r:id="rId36"/>
    <p:sldId id="317" r:id="rId37"/>
    <p:sldId id="319" r:id="rId38"/>
    <p:sldId id="320" r:id="rId39"/>
    <p:sldId id="322" r:id="rId40"/>
    <p:sldId id="323" r:id="rId41"/>
    <p:sldId id="325" r:id="rId42"/>
    <p:sldId id="326" r:id="rId43"/>
    <p:sldId id="328" r:id="rId44"/>
    <p:sldId id="330" r:id="rId45"/>
    <p:sldId id="331" r:id="rId46"/>
    <p:sldId id="332" r:id="rId47"/>
    <p:sldId id="337" r:id="rId48"/>
    <p:sldId id="338" r:id="rId49"/>
    <p:sldId id="339" r:id="rId50"/>
    <p:sldId id="341" r:id="rId51"/>
    <p:sldId id="343" r:id="rId52"/>
    <p:sldId id="345" r:id="rId53"/>
    <p:sldId id="347" r:id="rId54"/>
    <p:sldId id="349" r:id="rId55"/>
    <p:sldId id="350" r:id="rId56"/>
    <p:sldId id="355" r:id="rId57"/>
    <p:sldId id="356" r:id="rId58"/>
    <p:sldId id="357" r:id="rId59"/>
    <p:sldId id="358" r:id="rId60"/>
    <p:sldId id="359" r:id="rId61"/>
    <p:sldId id="361" r:id="rId62"/>
    <p:sldId id="362" r:id="rId63"/>
    <p:sldId id="363" r:id="rId64"/>
    <p:sldId id="364" r:id="rId65"/>
    <p:sldId id="365" r:id="rId66"/>
    <p:sldId id="366" r:id="rId67"/>
    <p:sldId id="367" r:id="rId68"/>
    <p:sldId id="370" r:id="rId69"/>
    <p:sldId id="373" r:id="rId70"/>
    <p:sldId id="375" r:id="rId71"/>
    <p:sldId id="377" r:id="rId72"/>
    <p:sldId id="380" r:id="rId73"/>
    <p:sldId id="385" r:id="rId74"/>
    <p:sldId id="387" r:id="rId75"/>
    <p:sldId id="388" r:id="rId76"/>
    <p:sldId id="389" r:id="rId77"/>
    <p:sldId id="390" r:id="rId78"/>
    <p:sldId id="391" r:id="rId79"/>
    <p:sldId id="392" r:id="rId80"/>
    <p:sldId id="393" r:id="rId81"/>
    <p:sldId id="394" r:id="rId82"/>
    <p:sldId id="395" r:id="rId83"/>
    <p:sldId id="397" r:id="rId84"/>
    <p:sldId id="399" r:id="rId85"/>
    <p:sldId id="401" r:id="rId86"/>
    <p:sldId id="403" r:id="rId87"/>
    <p:sldId id="404" r:id="rId88"/>
    <p:sldId id="405" r:id="rId89"/>
    <p:sldId id="406" r:id="rId90"/>
    <p:sldId id="407" r:id="rId91"/>
    <p:sldId id="409" r:id="rId92"/>
    <p:sldId id="410" r:id="rId93"/>
    <p:sldId id="412" r:id="rId94"/>
    <p:sldId id="413" r:id="rId95"/>
    <p:sldId id="415" r:id="rId96"/>
    <p:sldId id="418" r:id="rId97"/>
    <p:sldId id="421" r:id="rId98"/>
    <p:sldId id="422" r:id="rId99"/>
    <p:sldId id="424" r:id="rId100"/>
    <p:sldId id="425" r:id="rId101"/>
    <p:sldId id="426" r:id="rId102"/>
    <p:sldId id="427" r:id="rId103"/>
    <p:sldId id="428" r:id="rId104"/>
    <p:sldId id="429" r:id="rId105"/>
    <p:sldId id="430" r:id="rId106"/>
    <p:sldId id="431" r:id="rId107"/>
    <p:sldId id="433" r:id="rId108"/>
    <p:sldId id="436" r:id="rId109"/>
    <p:sldId id="438" r:id="rId110"/>
    <p:sldId id="440" r:id="rId111"/>
    <p:sldId id="441" r:id="rId112"/>
    <p:sldId id="446" r:id="rId113"/>
    <p:sldId id="448" r:id="rId114"/>
    <p:sldId id="451" r:id="rId115"/>
    <p:sldId id="453" r:id="rId116"/>
    <p:sldId id="459" r:id="rId117"/>
    <p:sldId id="460" r:id="rId118"/>
    <p:sldId id="469" r:id="rId119"/>
    <p:sldId id="275" r:id="rId120"/>
    <p:sldId id="276" r:id="rId121"/>
    <p:sldId id="264" r:id="rId122"/>
    <p:sldId id="277" r:id="rId123"/>
    <p:sldId id="470" r:id="rId124"/>
    <p:sldId id="471" r:id="rId125"/>
    <p:sldId id="268" r:id="rId126"/>
  </p:sldIdLst>
  <p:sldSz cx="9906000" cy="6858000" type="A4"/>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31" autoAdjust="0"/>
    <p:restoredTop sz="82624" autoAdjust="0"/>
  </p:normalViewPr>
  <p:slideViewPr>
    <p:cSldViewPr snapToGrid="0">
      <p:cViewPr varScale="1">
        <p:scale>
          <a:sx n="91" d="100"/>
          <a:sy n="91" d="100"/>
        </p:scale>
        <p:origin x="-1170" y="-114"/>
      </p:cViewPr>
      <p:guideLst>
        <p:guide orient="horz" pos="2160"/>
        <p:guide pos="3120"/>
      </p:guideLst>
    </p:cSldViewPr>
  </p:slideViewPr>
  <p:notesTextViewPr>
    <p:cViewPr>
      <p:scale>
        <a:sx n="1" d="1"/>
        <a:sy n="1" d="1"/>
      </p:scale>
      <p:origin x="0" y="0"/>
    </p:cViewPr>
  </p:notesTextViewPr>
  <p:notesViewPr>
    <p:cSldViewPr snapToGrid="0">
      <p:cViewPr varScale="1">
        <p:scale>
          <a:sx n="66" d="100"/>
          <a:sy n="66" d="100"/>
        </p:scale>
        <p:origin x="-3062" y="-96"/>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customXml" Target="../customXml/item2.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viewProps" Target="viewProps.xml"/><Relationship Id="rId135" Type="http://schemas.openxmlformats.org/officeDocument/2006/relationships/customXml" Target="../customXml/item3.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customXml" Target="../customXml/item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7DA5963B-CE0C-4E85-94CB-F0586A0A5FE8}" type="datetimeFigureOut">
              <a:rPr lang="en-GB" smtClean="0"/>
              <a:t>03/02/2018</a:t>
            </a:fld>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EBED6023-9B31-4BB5-9B5B-D1790D4191A2}" type="slidenum">
              <a:rPr lang="en-GB" smtClean="0"/>
              <a:t>‹#›</a:t>
            </a:fld>
            <a:endParaRPr lang="en-GB"/>
          </a:p>
        </p:txBody>
      </p:sp>
    </p:spTree>
    <p:extLst>
      <p:ext uri="{BB962C8B-B14F-4D97-AF65-F5344CB8AC3E}">
        <p14:creationId xmlns:p14="http://schemas.microsoft.com/office/powerpoint/2010/main" val="4049254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137" cy="512222"/>
          </a:xfrm>
          <a:prstGeom prst="rect">
            <a:avLst/>
          </a:prstGeom>
        </p:spPr>
        <p:txBody>
          <a:bodyPr vert="horz" lIns="94736" tIns="47368" rIns="94736" bIns="47368" rtlCol="0"/>
          <a:lstStyle>
            <a:lvl1pPr algn="l">
              <a:defRPr sz="1200"/>
            </a:lvl1pPr>
          </a:lstStyle>
          <a:p>
            <a:endParaRPr lang="en-GB"/>
          </a:p>
        </p:txBody>
      </p:sp>
      <p:sp>
        <p:nvSpPr>
          <p:cNvPr id="3" name="Date Placeholder 2"/>
          <p:cNvSpPr>
            <a:spLocks noGrp="1"/>
          </p:cNvSpPr>
          <p:nvPr>
            <p:ph type="dt" idx="1"/>
          </p:nvPr>
        </p:nvSpPr>
        <p:spPr>
          <a:xfrm>
            <a:off x="4020507" y="0"/>
            <a:ext cx="3077137" cy="512222"/>
          </a:xfrm>
          <a:prstGeom prst="rect">
            <a:avLst/>
          </a:prstGeom>
        </p:spPr>
        <p:txBody>
          <a:bodyPr vert="horz" lIns="94736" tIns="47368" rIns="94736" bIns="47368" rtlCol="0"/>
          <a:lstStyle>
            <a:lvl1pPr algn="r">
              <a:defRPr sz="1200"/>
            </a:lvl1pPr>
          </a:lstStyle>
          <a:p>
            <a:fld id="{5E945880-6D3B-45FB-851F-AFC0D1D23A0C}" type="datetimeFigureOut">
              <a:rPr lang="en-GB" smtClean="0"/>
              <a:t>03/02/2018</a:t>
            </a:fld>
            <a:endParaRPr lang="en-GB"/>
          </a:p>
        </p:txBody>
      </p:sp>
      <p:sp>
        <p:nvSpPr>
          <p:cNvPr id="4" name="Slide Image Placeholder 3"/>
          <p:cNvSpPr>
            <a:spLocks noGrp="1" noRot="1" noChangeAspect="1"/>
          </p:cNvSpPr>
          <p:nvPr>
            <p:ph type="sldImg" idx="2"/>
          </p:nvPr>
        </p:nvSpPr>
        <p:spPr>
          <a:xfrm>
            <a:off x="779463" y="768350"/>
            <a:ext cx="5540375" cy="3836988"/>
          </a:xfrm>
          <a:prstGeom prst="rect">
            <a:avLst/>
          </a:prstGeom>
          <a:noFill/>
          <a:ln w="12700">
            <a:solidFill>
              <a:prstClr val="black"/>
            </a:solidFill>
          </a:ln>
        </p:spPr>
        <p:txBody>
          <a:bodyPr vert="horz" lIns="94736" tIns="47368" rIns="94736" bIns="47368" rtlCol="0" anchor="ctr"/>
          <a:lstStyle/>
          <a:p>
            <a:endParaRPr lang="en-GB"/>
          </a:p>
        </p:txBody>
      </p:sp>
      <p:sp>
        <p:nvSpPr>
          <p:cNvPr id="5" name="Notes Placeholder 4"/>
          <p:cNvSpPr>
            <a:spLocks noGrp="1"/>
          </p:cNvSpPr>
          <p:nvPr>
            <p:ph type="body" sz="quarter" idx="3"/>
          </p:nvPr>
        </p:nvSpPr>
        <p:spPr>
          <a:xfrm>
            <a:off x="709602" y="4862017"/>
            <a:ext cx="5680103" cy="4605085"/>
          </a:xfrm>
          <a:prstGeom prst="rect">
            <a:avLst/>
          </a:prstGeom>
        </p:spPr>
        <p:txBody>
          <a:bodyPr vert="horz" lIns="94736" tIns="47368" rIns="94736" bIns="473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0755"/>
            <a:ext cx="3077137" cy="512222"/>
          </a:xfrm>
          <a:prstGeom prst="rect">
            <a:avLst/>
          </a:prstGeom>
        </p:spPr>
        <p:txBody>
          <a:bodyPr vert="horz" lIns="94736" tIns="47368" rIns="94736" bIns="47368" rtlCol="0" anchor="b"/>
          <a:lstStyle>
            <a:lvl1pPr algn="l">
              <a:defRPr sz="1200"/>
            </a:lvl1pPr>
          </a:lstStyle>
          <a:p>
            <a:endParaRPr lang="en-GB"/>
          </a:p>
        </p:txBody>
      </p:sp>
      <p:sp>
        <p:nvSpPr>
          <p:cNvPr id="7" name="Slide Number Placeholder 6"/>
          <p:cNvSpPr>
            <a:spLocks noGrp="1"/>
          </p:cNvSpPr>
          <p:nvPr>
            <p:ph type="sldNum" sz="quarter" idx="5"/>
          </p:nvPr>
        </p:nvSpPr>
        <p:spPr>
          <a:xfrm>
            <a:off x="4020507" y="9720755"/>
            <a:ext cx="3077137" cy="512222"/>
          </a:xfrm>
          <a:prstGeom prst="rect">
            <a:avLst/>
          </a:prstGeom>
        </p:spPr>
        <p:txBody>
          <a:bodyPr vert="horz" lIns="94736" tIns="47368" rIns="94736" bIns="47368" rtlCol="0" anchor="b"/>
          <a:lstStyle>
            <a:lvl1pPr algn="r">
              <a:defRPr sz="1200"/>
            </a:lvl1pPr>
          </a:lstStyle>
          <a:p>
            <a:fld id="{5750A1E1-C8D9-4447-9192-37BA973CD27A}" type="slidenum">
              <a:rPr lang="en-GB" smtClean="0"/>
              <a:t>‹#›</a:t>
            </a:fld>
            <a:endParaRPr lang="en-GB"/>
          </a:p>
        </p:txBody>
      </p:sp>
    </p:spTree>
    <p:extLst>
      <p:ext uri="{BB962C8B-B14F-4D97-AF65-F5344CB8AC3E}">
        <p14:creationId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There are important additional information given in the Notes section below many of the slides.</a:t>
            </a:r>
          </a:p>
          <a:p>
            <a:endParaRPr lang="en-US" dirty="0" smtClean="0"/>
          </a:p>
          <a:p>
            <a:r>
              <a:rPr lang="en-US" dirty="0" smtClean="0"/>
              <a:t>In some places, there are cross references, hyperlinks</a:t>
            </a:r>
            <a:r>
              <a:rPr lang="en-US" baseline="0" dirty="0" smtClean="0"/>
              <a:t> between slides. In such a case the destination slide always has </a:t>
            </a:r>
            <a:r>
              <a:rPr lang="en-US" cap="all" baseline="0" dirty="0" smtClean="0"/>
              <a:t>return</a:t>
            </a:r>
            <a:r>
              <a:rPr lang="en-US" baseline="0" dirty="0" smtClean="0"/>
              <a:t> link, in order to return to the calling point. </a:t>
            </a:r>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1</a:t>
            </a:fld>
            <a:endParaRPr lang="en-GB"/>
          </a:p>
        </p:txBody>
      </p:sp>
    </p:spTree>
    <p:extLst>
      <p:ext uri="{BB962C8B-B14F-4D97-AF65-F5344CB8AC3E}">
        <p14:creationId xmlns:p14="http://schemas.microsoft.com/office/powerpoint/2010/main" val="3898646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This level is rarely</a:t>
            </a:r>
            <a:r>
              <a:rPr lang="en-US" altLang="en-US" baseline="0" dirty="0" smtClean="0"/>
              <a:t> completed due to the lack of necessary reliable information. This level should include the efficiency of the emergency preparedness actions including all of the dependences of these actions.</a:t>
            </a:r>
            <a:endParaRPr lang="en-US" altLang="en-US" dirty="0" smtClean="0"/>
          </a:p>
        </p:txBody>
      </p:sp>
    </p:spTree>
    <p:extLst>
      <p:ext uri="{BB962C8B-B14F-4D97-AF65-F5344CB8AC3E}">
        <p14:creationId xmlns:p14="http://schemas.microsoft.com/office/powerpoint/2010/main" val="422811519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Tree>
    <p:extLst>
      <p:ext uri="{BB962C8B-B14F-4D97-AF65-F5344CB8AC3E}">
        <p14:creationId xmlns:p14="http://schemas.microsoft.com/office/powerpoint/2010/main" val="178413906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61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Table provides comparative summary on the aspects important for HRA in full power and shutdown conditions.</a:t>
            </a:r>
            <a:endParaRPr lang="en-US" altLang="en-US" dirty="0" smtClean="0"/>
          </a:p>
        </p:txBody>
      </p:sp>
    </p:spTree>
    <p:extLst>
      <p:ext uri="{BB962C8B-B14F-4D97-AF65-F5344CB8AC3E}">
        <p14:creationId xmlns:p14="http://schemas.microsoft.com/office/powerpoint/2010/main" val="27884932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32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320122941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53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81037843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55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358887646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96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318109065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58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smtClean="0"/>
              <a:t>Accident mitigation and emergency planning</a:t>
            </a:r>
          </a:p>
          <a:p>
            <a:endParaRPr lang="en-GB" altLang="en-US" b="1" smtClean="0"/>
          </a:p>
          <a:p>
            <a:r>
              <a:rPr lang="en-GB" altLang="en-US" i="1" smtClean="0"/>
              <a:t>Support for NPP emergency planning</a:t>
            </a:r>
            <a:r>
              <a:rPr lang="en-GB" altLang="en-US" smtClean="0"/>
              <a:t>: Based on PSA, important elements of emergency planning are explored and appropriate strategies are developed. The issues to be explored are: the characteristics of the plant, the plant site and the different possible countermeasures (such as sheltering, evacuation, iodine prophylaxis, long-term relocation, land decontamination, food bans). </a:t>
            </a:r>
          </a:p>
        </p:txBody>
      </p:sp>
    </p:spTree>
    <p:extLst>
      <p:ext uri="{BB962C8B-B14F-4D97-AF65-F5344CB8AC3E}">
        <p14:creationId xmlns:p14="http://schemas.microsoft.com/office/powerpoint/2010/main" val="79871196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99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Tree>
    <p:extLst>
      <p:ext uri="{BB962C8B-B14F-4D97-AF65-F5344CB8AC3E}">
        <p14:creationId xmlns:p14="http://schemas.microsoft.com/office/powerpoint/2010/main" val="114848434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21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33261275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42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dirty="0" smtClean="0"/>
          </a:p>
        </p:txBody>
      </p:sp>
    </p:spTree>
    <p:extLst>
      <p:ext uri="{BB962C8B-B14F-4D97-AF65-F5344CB8AC3E}">
        <p14:creationId xmlns:p14="http://schemas.microsoft.com/office/powerpoint/2010/main" val="2735330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In practice, the “Full scope PSA” doesn’t include the Level 3,</a:t>
            </a:r>
            <a:r>
              <a:rPr lang="en-GB" altLang="en-US" baseline="0" dirty="0" smtClean="0"/>
              <a:t> however it includes the other two levels, the low power and shut-down PSA, as well as the PSA evaluating the external and internal hazards.</a:t>
            </a:r>
            <a:endParaRPr lang="en-GB" altLang="en-US" dirty="0" smtClean="0"/>
          </a:p>
        </p:txBody>
      </p:sp>
    </p:spTree>
    <p:extLst>
      <p:ext uri="{BB962C8B-B14F-4D97-AF65-F5344CB8AC3E}">
        <p14:creationId xmlns:p14="http://schemas.microsoft.com/office/powerpoint/2010/main" val="356601159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26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74088005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There are more references in the Textbook.</a:t>
            </a:r>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122</a:t>
            </a:fld>
            <a:endParaRPr lang="en-GB"/>
          </a:p>
        </p:txBody>
      </p:sp>
    </p:spTree>
    <p:extLst>
      <p:ext uri="{BB962C8B-B14F-4D97-AF65-F5344CB8AC3E}">
        <p14:creationId xmlns:p14="http://schemas.microsoft.com/office/powerpoint/2010/main" val="417321862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47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Tx/>
              <a:buNone/>
            </a:pPr>
            <a:r>
              <a:rPr lang="en-GB" altLang="en-US" dirty="0" smtClean="0"/>
              <a:t>These are suggested questions for the presenter in order to enhance the perception of the audience.</a:t>
            </a:r>
          </a:p>
          <a:p>
            <a:pPr marL="0" indent="0">
              <a:buFontTx/>
              <a:buNone/>
            </a:pPr>
            <a:endParaRPr lang="en-GB" altLang="en-US" dirty="0" smtClean="0"/>
          </a:p>
          <a:p>
            <a:pPr marL="0" indent="0">
              <a:buFontTx/>
              <a:buNone/>
            </a:pPr>
            <a:r>
              <a:rPr lang="en-GB" altLang="en-US" dirty="0" smtClean="0"/>
              <a:t>Reference slides for the questions:</a:t>
            </a:r>
          </a:p>
          <a:p>
            <a:pPr marL="228600" indent="-228600">
              <a:buFontTx/>
              <a:buAutoNum type="arabicPeriod"/>
            </a:pPr>
            <a:r>
              <a:rPr lang="en-GB" altLang="en-US" dirty="0" smtClean="0"/>
              <a:t>– Slides 	6,8,10</a:t>
            </a:r>
          </a:p>
          <a:p>
            <a:pPr marL="228600" indent="-228600">
              <a:buFontTx/>
              <a:buAutoNum type="arabicPeriod"/>
            </a:pPr>
            <a:r>
              <a:rPr lang="en-GB" altLang="en-US" dirty="0" smtClean="0"/>
              <a:t>-</a:t>
            </a:r>
            <a:r>
              <a:rPr lang="en-GB" altLang="en-US" baseline="0" dirty="0" smtClean="0"/>
              <a:t> 	12-14.</a:t>
            </a:r>
          </a:p>
          <a:p>
            <a:pPr marL="228600" indent="-228600">
              <a:buFontTx/>
              <a:buAutoNum type="arabicPeriod"/>
            </a:pPr>
            <a:r>
              <a:rPr lang="en-GB" altLang="en-US" baseline="0" dirty="0" smtClean="0"/>
              <a:t> -  	100-105</a:t>
            </a:r>
          </a:p>
          <a:p>
            <a:pPr marL="228600" indent="-228600">
              <a:buFontTx/>
              <a:buAutoNum type="arabicPeriod"/>
            </a:pPr>
            <a:r>
              <a:rPr lang="en-GB" altLang="en-US" baseline="0" dirty="0" smtClean="0"/>
              <a:t> - 	23-25 and 93-95</a:t>
            </a:r>
            <a:endParaRPr lang="en-GB" altLang="en-US" dirty="0" smtClean="0"/>
          </a:p>
          <a:p>
            <a:pPr marL="228600" indent="-228600">
              <a:buFontTx/>
              <a:buAutoNum type="arabicPeriod"/>
            </a:pPr>
            <a:r>
              <a:rPr lang="en-GB" altLang="en-US" dirty="0" smtClean="0"/>
              <a:t> -	12 and 19</a:t>
            </a:r>
          </a:p>
          <a:p>
            <a:pPr marL="228600" indent="-228600">
              <a:buFontTx/>
              <a:buAutoNum type="arabicPeriod"/>
            </a:pPr>
            <a:r>
              <a:rPr lang="en-GB" altLang="en-US" dirty="0" smtClean="0"/>
              <a:t> - 	27-31</a:t>
            </a:r>
          </a:p>
          <a:p>
            <a:pPr marL="228600" indent="-228600">
              <a:buFontTx/>
              <a:buAutoNum type="arabicPeriod"/>
            </a:pPr>
            <a:r>
              <a:rPr lang="en-GB" altLang="en-US" dirty="0" smtClean="0"/>
              <a:t> -	38, 41,42</a:t>
            </a:r>
          </a:p>
          <a:p>
            <a:pPr marL="0" indent="0">
              <a:buFontTx/>
              <a:buNone/>
            </a:pPr>
            <a:endParaRPr lang="en-GB" altLang="en-US" dirty="0" smtClean="0"/>
          </a:p>
          <a:p>
            <a:pPr marL="228600" indent="-228600">
              <a:buFontTx/>
              <a:buAutoNum type="arabicPeriod"/>
            </a:pPr>
            <a:endParaRPr lang="en-GB" altLang="en-US" dirty="0" smtClean="0"/>
          </a:p>
          <a:p>
            <a:pPr marL="228600" indent="-228600">
              <a:buFontTx/>
              <a:buAutoNum type="arabicPeriod"/>
            </a:pPr>
            <a:endParaRPr lang="en-GB" altLang="en-US" dirty="0" smtClean="0"/>
          </a:p>
        </p:txBody>
      </p:sp>
    </p:spTree>
    <p:extLst>
      <p:ext uri="{BB962C8B-B14F-4D97-AF65-F5344CB8AC3E}">
        <p14:creationId xmlns:p14="http://schemas.microsoft.com/office/powerpoint/2010/main" val="295326555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67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buFontTx/>
              <a:buAutoNum type="arabicPeriod" startAt="8"/>
            </a:pPr>
            <a:r>
              <a:rPr lang="en-GB" altLang="en-US" dirty="0" smtClean="0"/>
              <a:t>- 	59-60</a:t>
            </a:r>
          </a:p>
          <a:p>
            <a:pPr marL="247620" indent="-247620">
              <a:buFontTx/>
              <a:buAutoNum type="arabicPeriod" startAt="8"/>
            </a:pPr>
            <a:r>
              <a:rPr lang="en-GB" altLang="en-US" dirty="0" smtClean="0"/>
              <a:t> -	61</a:t>
            </a:r>
          </a:p>
          <a:p>
            <a:pPr marL="247620" indent="-247620">
              <a:buFontTx/>
              <a:buAutoNum type="arabicPeriod" startAt="8"/>
            </a:pPr>
            <a:r>
              <a:rPr lang="en-GB" altLang="en-US" dirty="0" smtClean="0"/>
              <a:t>-	62-63</a:t>
            </a:r>
          </a:p>
          <a:p>
            <a:pPr marL="247620" indent="-247620">
              <a:buFontTx/>
              <a:buAutoNum type="arabicPeriod" startAt="8"/>
            </a:pPr>
            <a:r>
              <a:rPr lang="en-GB" altLang="en-US" dirty="0" smtClean="0"/>
              <a:t> -</a:t>
            </a:r>
            <a:r>
              <a:rPr lang="en-GB" altLang="en-US" smtClean="0"/>
              <a:t>	59, 61</a:t>
            </a:r>
            <a:endParaRPr lang="en-GB" altLang="en-US" dirty="0" smtClean="0"/>
          </a:p>
          <a:p>
            <a:pPr marL="247620" indent="-247620">
              <a:buFontTx/>
              <a:buAutoNum type="arabicPeriod" startAt="8"/>
            </a:pPr>
            <a:r>
              <a:rPr lang="en-GB" altLang="en-US" dirty="0" smtClean="0"/>
              <a:t> -	79-81</a:t>
            </a:r>
          </a:p>
          <a:p>
            <a:pPr marL="247620" indent="-247620">
              <a:buFontTx/>
              <a:buAutoNum type="arabicPeriod" startAt="8"/>
            </a:pPr>
            <a:r>
              <a:rPr lang="en-GB" altLang="en-US" dirty="0" smtClean="0"/>
              <a:t> -	83</a:t>
            </a:r>
          </a:p>
          <a:p>
            <a:pPr marL="247620" indent="-247620">
              <a:buFontTx/>
              <a:buAutoNum type="arabicPeriod" startAt="8"/>
            </a:pPr>
            <a:r>
              <a:rPr lang="en-GB" altLang="en-US" dirty="0" smtClean="0"/>
              <a:t> -	84-85</a:t>
            </a:r>
          </a:p>
          <a:p>
            <a:pPr marL="247620" indent="-247620">
              <a:buFontTx/>
              <a:buAutoNum type="arabicPeriod" startAt="8"/>
            </a:pPr>
            <a:r>
              <a:rPr lang="en-GB" altLang="en-US" dirty="0" smtClean="0"/>
              <a:t> -	114-118</a:t>
            </a:r>
          </a:p>
          <a:p>
            <a:pPr marL="247620" indent="-247620">
              <a:buFontTx/>
              <a:buAutoNum type="arabicPeriod" startAt="8"/>
            </a:pPr>
            <a:endParaRPr lang="en-GB" altLang="en-US" dirty="0" smtClean="0"/>
          </a:p>
          <a:p>
            <a:pPr marL="247620" indent="-247620">
              <a:buFontTx/>
              <a:buAutoNum type="arabicPeriod" startAt="8"/>
            </a:pPr>
            <a:endParaRPr lang="en-GB" altLang="en-US" dirty="0" smtClean="0"/>
          </a:p>
          <a:p>
            <a:pPr marL="247620" indent="-247620">
              <a:buFontTx/>
              <a:buAutoNum type="arabicPeriod" startAt="8"/>
            </a:pPr>
            <a:endParaRPr lang="en-GB" altLang="en-US" dirty="0" smtClean="0"/>
          </a:p>
          <a:p>
            <a:pPr marL="247620" indent="-247620">
              <a:buFontTx/>
              <a:buAutoNum type="arabicPeriod" startAt="8"/>
            </a:pPr>
            <a:endParaRPr lang="en-GB" altLang="en-US" dirty="0" smtClean="0"/>
          </a:p>
        </p:txBody>
      </p:sp>
    </p:spTree>
    <p:extLst>
      <p:ext uri="{BB962C8B-B14F-4D97-AF65-F5344CB8AC3E}">
        <p14:creationId xmlns:p14="http://schemas.microsoft.com/office/powerpoint/2010/main" val="48525603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768350"/>
            <a:ext cx="5543550" cy="3836988"/>
          </a:xfrm>
        </p:spPr>
      </p:sp>
      <p:sp>
        <p:nvSpPr>
          <p:cNvPr id="3" name="Notes Placeholder 2"/>
          <p:cNvSpPr>
            <a:spLocks noGrp="1"/>
          </p:cNvSpPr>
          <p:nvPr>
            <p:ph type="body" idx="1"/>
          </p:nvPr>
        </p:nvSpPr>
        <p:spPr/>
        <p:txBody>
          <a:bodyPr/>
          <a:lstStyle/>
          <a:p>
            <a:r>
              <a:rPr lang="en-GB" dirty="0" smtClean="0"/>
              <a:t>Thank you!</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t>125</a:t>
            </a:fld>
            <a:endParaRPr lang="en-GB"/>
          </a:p>
        </p:txBody>
      </p:sp>
    </p:spTree>
    <p:extLst>
      <p:ext uri="{BB962C8B-B14F-4D97-AF65-F5344CB8AC3E}">
        <p14:creationId xmlns:p14="http://schemas.microsoft.com/office/powerpoint/2010/main" val="2449169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mtClean="0"/>
              <a:t>Figure 2.1 illustrates the overall possible scope of PSA. It is three-dimensional. First of all, depending on the consideration of the extent of accident scenario development, Level-1, Level-2, and Level-3 PSA are distinguished. Next, the scope of initiating events and hazards may include internal initiating events  caused by random components failures and/or human errors, internal hazards such as fires and floods, and external hazards, both natural (such as earthquake) and human-induced (e.g. airplane crash). In addition, the analysis can be conducted for full power operating conditions as well as for low power and shutdown modes of the plant.</a:t>
            </a:r>
            <a:endParaRPr lang="en-US" altLang="en-US" smtClean="0"/>
          </a:p>
          <a:p>
            <a:endParaRPr lang="en-US" altLang="en-US" smtClean="0"/>
          </a:p>
        </p:txBody>
      </p:sp>
    </p:spTree>
    <p:extLst>
      <p:ext uri="{BB962C8B-B14F-4D97-AF65-F5344CB8AC3E}">
        <p14:creationId xmlns:p14="http://schemas.microsoft.com/office/powerpoint/2010/main" val="886237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smtClean="0"/>
              <a:t>When</a:t>
            </a:r>
            <a:r>
              <a:rPr lang="en-GB" altLang="en-US" baseline="0" dirty="0" smtClean="0"/>
              <a:t> this slide is called from an other slide, c</a:t>
            </a:r>
            <a:r>
              <a:rPr lang="en-GB" altLang="en-US" dirty="0" smtClean="0"/>
              <a:t>lick to the sign </a:t>
            </a:r>
            <a:r>
              <a:rPr lang="en-GB" altLang="en-US" u="sng" dirty="0" smtClean="0">
                <a:solidFill>
                  <a:srgbClr val="0070C0"/>
                </a:solidFill>
                <a:latin typeface="Arial"/>
                <a:cs typeface="Arial"/>
              </a:rPr>
              <a:t>◄</a:t>
            </a:r>
            <a:r>
              <a:rPr lang="en-GB" altLang="en-US" dirty="0" smtClean="0">
                <a:latin typeface="Arial"/>
                <a:cs typeface="Arial"/>
              </a:rPr>
              <a:t> to </a:t>
            </a:r>
            <a:r>
              <a:rPr lang="en-GB" altLang="en-US" cap="all" baseline="0" dirty="0" smtClean="0">
                <a:latin typeface="Arial"/>
                <a:cs typeface="Arial"/>
              </a:rPr>
              <a:t>return</a:t>
            </a:r>
            <a:r>
              <a:rPr lang="en-GB" altLang="en-US" dirty="0" smtClean="0">
                <a:latin typeface="Arial"/>
                <a:cs typeface="Arial"/>
              </a:rPr>
              <a:t> to the </a:t>
            </a:r>
            <a:r>
              <a:rPr lang="en-GB" altLang="en-US" baseline="0" dirty="0" smtClean="0">
                <a:latin typeface="Arial"/>
                <a:cs typeface="Arial"/>
              </a:rPr>
              <a:t>slide</a:t>
            </a:r>
            <a:r>
              <a:rPr lang="en-GB" altLang="en-US" dirty="0" smtClean="0">
                <a:latin typeface="Arial"/>
                <a:cs typeface="Arial"/>
              </a:rPr>
              <a:t> last</a:t>
            </a:r>
            <a:r>
              <a:rPr lang="en-GB" altLang="en-US" baseline="0" dirty="0" smtClean="0">
                <a:latin typeface="Arial"/>
                <a:cs typeface="Arial"/>
              </a:rPr>
              <a:t> seen!</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baseline="0" dirty="0" smtClean="0">
              <a:latin typeface="Arial"/>
              <a:cs typeface="Aria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baseline="0" dirty="0" smtClean="0">
                <a:latin typeface="Arial"/>
                <a:cs typeface="Arial"/>
              </a:rPr>
              <a:t>The big Q at the lower right corner of the slide is a hyperlink to the Discussion questions slide. There is also a RETURN link on the Questions slide, as well. </a:t>
            </a:r>
            <a:endParaRPr lang="en-US" altLang="en-US" dirty="0" smtClean="0"/>
          </a:p>
          <a:p>
            <a:endParaRPr lang="en-US" altLang="en-US" dirty="0" smtClean="0"/>
          </a:p>
          <a:p>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17</a:t>
            </a:fld>
            <a:endParaRPr lang="en-GB"/>
          </a:p>
        </p:txBody>
      </p:sp>
    </p:spTree>
    <p:extLst>
      <p:ext uri="{BB962C8B-B14F-4D97-AF65-F5344CB8AC3E}">
        <p14:creationId xmlns:p14="http://schemas.microsoft.com/office/powerpoint/2010/main" val="28401382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18</a:t>
            </a:fld>
            <a:endParaRPr lang="en-GB"/>
          </a:p>
        </p:txBody>
      </p:sp>
    </p:spTree>
    <p:extLst>
      <p:ext uri="{BB962C8B-B14F-4D97-AF65-F5344CB8AC3E}">
        <p14:creationId xmlns:p14="http://schemas.microsoft.com/office/powerpoint/2010/main" val="1600175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947583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You can call the Figure 2.1 by clicking on the link.</a:t>
            </a:r>
          </a:p>
          <a:p>
            <a:endParaRPr lang="en-US" altLang="en-US" dirty="0" smtClean="0"/>
          </a:p>
          <a:p>
            <a:r>
              <a:rPr lang="en-US" altLang="en-US" dirty="0" smtClean="0"/>
              <a:t>The numbering of the Figures refers to the Textbook.</a:t>
            </a:r>
          </a:p>
        </p:txBody>
      </p:sp>
    </p:spTree>
    <p:extLst>
      <p:ext uri="{BB962C8B-B14F-4D97-AF65-F5344CB8AC3E}">
        <p14:creationId xmlns:p14="http://schemas.microsoft.com/office/powerpoint/2010/main" val="2141390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842575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4249166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23</a:t>
            </a:fld>
            <a:endParaRPr lang="en-GB"/>
          </a:p>
        </p:txBody>
      </p:sp>
    </p:spTree>
    <p:extLst>
      <p:ext uri="{BB962C8B-B14F-4D97-AF65-F5344CB8AC3E}">
        <p14:creationId xmlns:p14="http://schemas.microsoft.com/office/powerpoint/2010/main" val="3773621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8271939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This definition of IE (2</a:t>
            </a:r>
            <a:r>
              <a:rPr lang="en-US" altLang="en-US" baseline="30000" dirty="0" smtClean="0"/>
              <a:t>nd</a:t>
            </a:r>
            <a:r>
              <a:rPr lang="en-US" altLang="en-US" dirty="0" smtClean="0"/>
              <a:t> paragraph) is specific for Level 1 PSA, since here the only goal is to determine the core damage frequency. If other release</a:t>
            </a:r>
            <a:r>
              <a:rPr lang="en-US" altLang="en-US" baseline="0" dirty="0" smtClean="0"/>
              <a:t> </a:t>
            </a:r>
            <a:r>
              <a:rPr lang="en-US" altLang="en-US" dirty="0" smtClean="0"/>
              <a:t>cases are also to be identified, then the IE</a:t>
            </a:r>
            <a:r>
              <a:rPr lang="en-US" altLang="en-US" baseline="0" dirty="0" smtClean="0"/>
              <a:t> has to be defined in a more general way.</a:t>
            </a:r>
            <a:endParaRPr lang="en-US" altLang="en-US" dirty="0" smtClean="0"/>
          </a:p>
        </p:txBody>
      </p:sp>
    </p:spTree>
    <p:extLst>
      <p:ext uri="{BB962C8B-B14F-4D97-AF65-F5344CB8AC3E}">
        <p14:creationId xmlns:p14="http://schemas.microsoft.com/office/powerpoint/2010/main" val="23172761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The facilitation of modelling</a:t>
            </a:r>
            <a:r>
              <a:rPr lang="en-US" altLang="en-US" baseline="0" dirty="0" smtClean="0"/>
              <a:t> means </a:t>
            </a:r>
            <a:r>
              <a:rPr lang="en-GB" altLang="en-US" baseline="0" dirty="0" smtClean="0"/>
              <a:t>that </a:t>
            </a:r>
            <a:r>
              <a:rPr lang="en-GB" altLang="en-US" dirty="0" smtClean="0"/>
              <a:t>events included in the same group have similar mitigation requirements, or are bounded by the limiting mitigation requirements for the ‘representative initiating event’ for the group.</a:t>
            </a:r>
            <a:endParaRPr lang="en-US" altLang="en-US" dirty="0" smtClean="0"/>
          </a:p>
        </p:txBody>
      </p:sp>
    </p:spTree>
    <p:extLst>
      <p:ext uri="{BB962C8B-B14F-4D97-AF65-F5344CB8AC3E}">
        <p14:creationId xmlns:p14="http://schemas.microsoft.com/office/powerpoint/2010/main" val="20165216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41640629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4264091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35170333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An example of a simple event tree consisting of initiating event (I), modelling functions (A, B and C), successful (OK) and unsuccessful (CD) end states is given on Figure 3.2</a:t>
            </a:r>
            <a:r>
              <a:rPr lang="en-GB" altLang="en-US" dirty="0" smtClean="0"/>
              <a:t>.</a:t>
            </a:r>
          </a:p>
          <a:p>
            <a:endParaRPr lang="en-GB" altLang="en-US" dirty="0" smtClean="0"/>
          </a:p>
          <a:p>
            <a:r>
              <a:rPr lang="en-GB" altLang="en-US" dirty="0" smtClean="0"/>
              <a:t>In the Boolean expression the symbol “*” means AND, “+” means OR and “/” means negation. The TRUE value of the modelling functions corresponds to FAILURE. </a:t>
            </a:r>
            <a:endParaRPr lang="en-US" altLang="en-US" dirty="0" smtClean="0"/>
          </a:p>
          <a:p>
            <a:endParaRPr lang="en-US"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smtClean="0"/>
              <a:t>When</a:t>
            </a:r>
            <a:r>
              <a:rPr lang="en-GB" altLang="en-US" baseline="0" dirty="0" smtClean="0"/>
              <a:t> this slide is called from an other slide, c</a:t>
            </a:r>
            <a:r>
              <a:rPr lang="en-GB" altLang="en-US" dirty="0" smtClean="0"/>
              <a:t>lick to the sign </a:t>
            </a:r>
            <a:r>
              <a:rPr lang="en-GB" altLang="en-US" u="sng" dirty="0" smtClean="0">
                <a:solidFill>
                  <a:srgbClr val="0070C0"/>
                </a:solidFill>
                <a:latin typeface="Arial"/>
                <a:cs typeface="Arial"/>
              </a:rPr>
              <a:t>◄</a:t>
            </a:r>
            <a:r>
              <a:rPr lang="en-GB" altLang="en-US" dirty="0" smtClean="0">
                <a:latin typeface="Arial"/>
                <a:cs typeface="Arial"/>
              </a:rPr>
              <a:t> to return to the </a:t>
            </a:r>
            <a:r>
              <a:rPr lang="en-GB" altLang="en-US" baseline="0" dirty="0" smtClean="0">
                <a:latin typeface="Arial"/>
                <a:cs typeface="Arial"/>
              </a:rPr>
              <a:t>slide</a:t>
            </a:r>
            <a:r>
              <a:rPr lang="en-GB" altLang="en-US" dirty="0" smtClean="0">
                <a:latin typeface="Arial"/>
                <a:cs typeface="Arial"/>
              </a:rPr>
              <a:t> last</a:t>
            </a:r>
            <a:r>
              <a:rPr lang="en-GB" altLang="en-US" baseline="0" dirty="0" smtClean="0">
                <a:latin typeface="Arial"/>
                <a:cs typeface="Arial"/>
              </a:rPr>
              <a:t> seen!</a:t>
            </a:r>
            <a:endParaRPr lang="en-US" altLang="en-US" dirty="0" smtClean="0"/>
          </a:p>
          <a:p>
            <a:endParaRPr lang="en-US" altLang="en-US" dirty="0" smtClean="0"/>
          </a:p>
        </p:txBody>
      </p:sp>
    </p:spTree>
    <p:extLst>
      <p:ext uri="{BB962C8B-B14F-4D97-AF65-F5344CB8AC3E}">
        <p14:creationId xmlns:p14="http://schemas.microsoft.com/office/powerpoint/2010/main" val="1606028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37823651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For a particular event called the top event (usually a failure of a system to perform some extended function), a fault tree is used to identify the combination of basic events (typically component failures or operator errors) that could lead to the top event. Due to the fact that the safety systems are usually redundant, it is important to take into account common mode failures that are simultaneous failures of multiple components due to some underlying common cause such as design errors, environmental or other factors. </a:t>
            </a:r>
          </a:p>
          <a:p>
            <a:endParaRPr lang="en-GB" altLang="en-US" dirty="0" smtClean="0"/>
          </a:p>
          <a:p>
            <a:r>
              <a:rPr lang="en-GB" altLang="en-US" dirty="0" smtClean="0"/>
              <a:t>Click to the sign </a:t>
            </a:r>
            <a:r>
              <a:rPr lang="en-GB" altLang="en-US" u="sng" dirty="0" smtClean="0">
                <a:solidFill>
                  <a:srgbClr val="0070C0"/>
                </a:solidFill>
                <a:latin typeface="Arial"/>
                <a:cs typeface="Arial"/>
              </a:rPr>
              <a:t>◄</a:t>
            </a:r>
            <a:r>
              <a:rPr lang="en-GB" altLang="en-US" dirty="0" smtClean="0">
                <a:latin typeface="Arial"/>
                <a:cs typeface="Arial"/>
              </a:rPr>
              <a:t> to return to the last</a:t>
            </a:r>
            <a:r>
              <a:rPr lang="en-GB" altLang="en-US" baseline="0" dirty="0" smtClean="0">
                <a:latin typeface="Arial"/>
                <a:cs typeface="Arial"/>
              </a:rPr>
              <a:t> seen slide!</a:t>
            </a:r>
            <a:endParaRPr lang="en-US" altLang="en-US" dirty="0" smtClean="0"/>
          </a:p>
        </p:txBody>
      </p:sp>
    </p:spTree>
    <p:extLst>
      <p:ext uri="{BB962C8B-B14F-4D97-AF65-F5344CB8AC3E}">
        <p14:creationId xmlns:p14="http://schemas.microsoft.com/office/powerpoint/2010/main" val="6340966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Also note, that</a:t>
            </a:r>
            <a:r>
              <a:rPr lang="en-US" altLang="en-US" baseline="0" dirty="0" smtClean="0"/>
              <a:t> in the modeling any unnecessary or unjustifiable conservatism should be avoided, since such conservative assumptions may significantly distort the PSA results.</a:t>
            </a:r>
            <a:endParaRPr lang="en-US" altLang="en-US" dirty="0" smtClean="0"/>
          </a:p>
        </p:txBody>
      </p:sp>
    </p:spTree>
    <p:extLst>
      <p:ext uri="{BB962C8B-B14F-4D97-AF65-F5344CB8AC3E}">
        <p14:creationId xmlns:p14="http://schemas.microsoft.com/office/powerpoint/2010/main" val="11798030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33</a:t>
            </a:fld>
            <a:endParaRPr lang="en-GB"/>
          </a:p>
        </p:txBody>
      </p:sp>
    </p:spTree>
    <p:extLst>
      <p:ext uri="{BB962C8B-B14F-4D97-AF65-F5344CB8AC3E}">
        <p14:creationId xmlns:p14="http://schemas.microsoft.com/office/powerpoint/2010/main" val="4088355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ja-JP" dirty="0" smtClean="0"/>
              <a:t>As already stated in Module VI, the safety analyses are analytical studies aimed at demonstrating that safety requirements are met for all possible operating conditions of a nuclear facility, in our case of a nuclear power plant, for various postulated initiating events</a:t>
            </a:r>
            <a:endParaRPr lang="en-US" altLang="en-US" dirty="0" smtClean="0"/>
          </a:p>
        </p:txBody>
      </p:sp>
    </p:spTree>
    <p:extLst>
      <p:ext uri="{BB962C8B-B14F-4D97-AF65-F5344CB8AC3E}">
        <p14:creationId xmlns:p14="http://schemas.microsoft.com/office/powerpoint/2010/main" val="13481599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3530721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90478" fontAlgn="base">
              <a:spcBef>
                <a:spcPct val="30000"/>
              </a:spcBef>
              <a:spcAft>
                <a:spcPct val="0"/>
              </a:spcAft>
              <a:defRPr/>
            </a:pPr>
            <a:endParaRPr lang="en-US" altLang="en-US" dirty="0" smtClean="0"/>
          </a:p>
        </p:txBody>
      </p:sp>
    </p:spTree>
    <p:extLst>
      <p:ext uri="{BB962C8B-B14F-4D97-AF65-F5344CB8AC3E}">
        <p14:creationId xmlns:p14="http://schemas.microsoft.com/office/powerpoint/2010/main" val="23044334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b="1" dirty="0" smtClean="0">
                <a:solidFill>
                  <a:srgbClr val="654A15"/>
                </a:solidFill>
              </a:rPr>
              <a:t>Techniques</a:t>
            </a:r>
            <a:r>
              <a:rPr lang="en-GB" altLang="en-US" dirty="0" smtClean="0"/>
              <a:t> for fault tree construction and quantification can be found in several references, for example IAEA 50-P-4 and </a:t>
            </a:r>
            <a:br>
              <a:rPr lang="en-GB" altLang="en-US" dirty="0" smtClean="0"/>
            </a:br>
            <a:r>
              <a:rPr lang="en-GB" altLang="en-US" dirty="0" smtClean="0"/>
              <a:t>NUREG-0492. </a:t>
            </a:r>
            <a:endParaRPr lang="en-US"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smtClean="0"/>
              <a:t>Several other models are available, e.g. state graphs, Petri networks.</a:t>
            </a:r>
            <a:endParaRPr lang="en-US" altLang="en-US" dirty="0" smtClean="0"/>
          </a:p>
          <a:p>
            <a:endParaRPr lang="en-US" altLang="en-US" dirty="0" smtClean="0"/>
          </a:p>
          <a:p>
            <a:endParaRPr lang="en-US" altLang="en-US" dirty="0" smtClean="0"/>
          </a:p>
        </p:txBody>
      </p:sp>
    </p:spTree>
    <p:extLst>
      <p:ext uri="{BB962C8B-B14F-4D97-AF65-F5344CB8AC3E}">
        <p14:creationId xmlns:p14="http://schemas.microsoft.com/office/powerpoint/2010/main" val="38620932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In practice, for an</a:t>
            </a:r>
            <a:r>
              <a:rPr lang="en-US" altLang="en-US" baseline="0" dirty="0" smtClean="0"/>
              <a:t> NPP tens or hundreds of thousands of data items are necessary to fill the model with data. Since, many components are commercial products, several of the data items may be identical when they are related to the same model of a given component type (e.g. valve, pump, breaker, etc.). However, even data representing identical components may differ, if the given components are used in highly different environment. </a:t>
            </a:r>
          </a:p>
          <a:p>
            <a:endParaRPr lang="en-US" altLang="en-US" baseline="0" dirty="0" smtClean="0"/>
          </a:p>
          <a:p>
            <a:r>
              <a:rPr lang="en-US" altLang="en-US" baseline="0" dirty="0" smtClean="0"/>
              <a:t>Note, that the quality of a given PSA model is characterized both by the correctness and elaborateness of the logical mode and by the quality of the parameters. </a:t>
            </a:r>
            <a:endParaRPr lang="en-US" altLang="en-US" dirty="0" smtClean="0"/>
          </a:p>
        </p:txBody>
      </p:sp>
    </p:spTree>
    <p:extLst>
      <p:ext uri="{BB962C8B-B14F-4D97-AF65-F5344CB8AC3E}">
        <p14:creationId xmlns:p14="http://schemas.microsoft.com/office/powerpoint/2010/main" val="34002965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9932708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68350"/>
            <a:ext cx="5540375" cy="3836988"/>
          </a:xfrm>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E0BF4544-BBD4-4D2C-BEE4-E5574CD6B46B}" type="slidenum">
              <a:rPr lang="sl-SI" altLang="en-US" smtClean="0"/>
              <a:pPr/>
              <a:t>39</a:t>
            </a:fld>
            <a:endParaRPr lang="sl-SI" altLang="en-US"/>
          </a:p>
        </p:txBody>
      </p:sp>
    </p:spTree>
    <p:extLst>
      <p:ext uri="{BB962C8B-B14F-4D97-AF65-F5344CB8AC3E}">
        <p14:creationId xmlns:p14="http://schemas.microsoft.com/office/powerpoint/2010/main" val="36641525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smtClean="0"/>
              <a:t>A typical example would be the failure of several pumps due to an inappropriate lubrication</a:t>
            </a:r>
            <a:r>
              <a:rPr lang="en-GB" alt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smtClean="0"/>
              <a:t>The CCFs are treated by heuristic methods, providing rough estimations for the effect of potential</a:t>
            </a:r>
            <a:r>
              <a:rPr lang="en-GB" altLang="en-US" baseline="0" dirty="0" smtClean="0"/>
              <a:t> common causes. This cannot be treated in other way for most of the cases, since the real common causes are hidden. Should they be discovered, they shall be eliminated (e.g. design or maintenance error).</a:t>
            </a:r>
            <a:endParaRPr lang="en-GB" altLang="en-US" dirty="0" smtClean="0"/>
          </a:p>
          <a:p>
            <a:endParaRPr lang="en-US" altLang="en-US" dirty="0" smtClean="0"/>
          </a:p>
        </p:txBody>
      </p:sp>
    </p:spTree>
    <p:extLst>
      <p:ext uri="{BB962C8B-B14F-4D97-AF65-F5344CB8AC3E}">
        <p14:creationId xmlns:p14="http://schemas.microsoft.com/office/powerpoint/2010/main" val="19496165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32074433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31747689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3732764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All of these concepts will be discussed in detail later on.</a:t>
            </a:r>
          </a:p>
        </p:txBody>
      </p:sp>
    </p:spTree>
    <p:extLst>
      <p:ext uri="{BB962C8B-B14F-4D97-AF65-F5344CB8AC3E}">
        <p14:creationId xmlns:p14="http://schemas.microsoft.com/office/powerpoint/2010/main" val="5340800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l-SI" altLang="en-US" dirty="0" smtClean="0"/>
          </a:p>
        </p:txBody>
      </p:sp>
    </p:spTree>
    <p:extLst>
      <p:ext uri="{BB962C8B-B14F-4D97-AF65-F5344CB8AC3E}">
        <p14:creationId xmlns:p14="http://schemas.microsoft.com/office/powerpoint/2010/main" val="1885697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Tree>
    <p:extLst>
      <p:ext uri="{BB962C8B-B14F-4D97-AF65-F5344CB8AC3E}">
        <p14:creationId xmlns:p14="http://schemas.microsoft.com/office/powerpoint/2010/main" val="24102636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dirty="0" smtClean="0"/>
              <a:t>Post-accident human errors </a:t>
            </a:r>
            <a:endParaRPr lang="hu-HU" alt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altLang="en-US" b="1" dirty="0" smtClean="0"/>
              <a:t>Type 2 actions </a:t>
            </a:r>
            <a:r>
              <a:rPr lang="en-GB" altLang="en-US" dirty="0" smtClean="0"/>
              <a:t>(also called commission errors) are particularly </a:t>
            </a:r>
            <a:r>
              <a:rPr lang="en-GB" altLang="en-US" b="1" dirty="0" smtClean="0">
                <a:solidFill>
                  <a:srgbClr val="654A15"/>
                </a:solidFill>
              </a:rPr>
              <a:t>difficult to identify</a:t>
            </a:r>
            <a:r>
              <a:rPr lang="en-GB" altLang="en-US" dirty="0" smtClean="0"/>
              <a:t>. </a:t>
            </a:r>
            <a:endParaRPr lang="hu-HU" altLang="en-US" dirty="0" smtClean="0"/>
          </a:p>
          <a:p>
            <a:endParaRPr lang="hu-HU" altLang="en-US" dirty="0" smtClean="0"/>
          </a:p>
          <a:p>
            <a:r>
              <a:rPr lang="en-GB" altLang="en-US" dirty="0" smtClean="0"/>
              <a:t>It is important to carry out a sufficiently complete qualitative analysis for identifying the main performance shaping factors (PSFs) and to use a quantitative model able to take these shaping factors into account. </a:t>
            </a:r>
          </a:p>
          <a:p>
            <a:r>
              <a:rPr lang="en-GB" altLang="en-US" dirty="0" smtClean="0"/>
              <a:t>Examples of shaping factors to be considered are: </a:t>
            </a:r>
          </a:p>
          <a:p>
            <a:pPr>
              <a:buFontTx/>
              <a:buChar char="•"/>
            </a:pPr>
            <a:r>
              <a:rPr lang="en-GB" altLang="en-US" dirty="0" smtClean="0"/>
              <a:t>Time window available for performing an action; </a:t>
            </a:r>
          </a:p>
          <a:p>
            <a:pPr>
              <a:buFontTx/>
              <a:buChar char="•"/>
            </a:pPr>
            <a:r>
              <a:rPr lang="en-GB" altLang="en-US" dirty="0" smtClean="0"/>
              <a:t>Complexity (or difficulty) of the situation; </a:t>
            </a:r>
          </a:p>
          <a:p>
            <a:pPr>
              <a:buFontTx/>
              <a:buChar char="•"/>
            </a:pPr>
            <a:r>
              <a:rPr lang="en-GB" altLang="en-US" dirty="0" smtClean="0"/>
              <a:t>Organization of the operating team; </a:t>
            </a:r>
          </a:p>
          <a:p>
            <a:pPr>
              <a:buFontTx/>
              <a:buChar char="•"/>
            </a:pPr>
            <a:r>
              <a:rPr lang="en-GB" altLang="en-US" dirty="0" smtClean="0"/>
              <a:t>Quality of emergency procedures; </a:t>
            </a:r>
          </a:p>
          <a:p>
            <a:pPr>
              <a:buFontTx/>
              <a:buChar char="•"/>
            </a:pPr>
            <a:r>
              <a:rPr lang="en-GB" altLang="en-US" dirty="0" smtClean="0"/>
              <a:t>Efficiency of indicators and of operator aids; </a:t>
            </a:r>
          </a:p>
          <a:p>
            <a:pPr>
              <a:buFontTx/>
              <a:buChar char="•"/>
            </a:pPr>
            <a:r>
              <a:rPr lang="en-GB" altLang="en-US" dirty="0" smtClean="0"/>
              <a:t>Stress; </a:t>
            </a:r>
          </a:p>
          <a:p>
            <a:pPr>
              <a:buFontTx/>
              <a:buChar char="•"/>
            </a:pPr>
            <a:r>
              <a:rPr lang="en-GB" altLang="en-US" dirty="0" smtClean="0"/>
              <a:t>Training. </a:t>
            </a:r>
          </a:p>
          <a:p>
            <a:pPr marL="0" marR="0" indent="0" algn="l" defTabSz="914400" rtl="0" eaLnBrk="1" fontAlgn="auto" latinLnBrk="0" hangingPunct="1">
              <a:lnSpc>
                <a:spcPct val="100000"/>
              </a:lnSpc>
              <a:spcBef>
                <a:spcPts val="0"/>
              </a:spcBef>
              <a:spcAft>
                <a:spcPts val="0"/>
              </a:spcAft>
              <a:buClrTx/>
              <a:buSzTx/>
              <a:buFontTx/>
              <a:buNone/>
              <a:tabLst/>
              <a:defRPr/>
            </a:pPr>
            <a:endParaRPr lang="en-GB" altLang="en-US" dirty="0" smtClean="0"/>
          </a:p>
          <a:p>
            <a:endParaRPr lang="sl-SI" altLang="en-US" b="1" dirty="0" smtClean="0"/>
          </a:p>
        </p:txBody>
      </p:sp>
    </p:spTree>
    <p:extLst>
      <p:ext uri="{BB962C8B-B14F-4D97-AF65-F5344CB8AC3E}">
        <p14:creationId xmlns:p14="http://schemas.microsoft.com/office/powerpoint/2010/main" val="1723725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6341814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dirty="0" smtClean="0"/>
              <a:t>PSA model integration: </a:t>
            </a:r>
            <a:r>
              <a:rPr lang="en-GB" altLang="en-US" sz="1200" b="1" dirty="0" smtClean="0">
                <a:solidFill>
                  <a:srgbClr val="654A15"/>
                </a:solidFill>
              </a:rPr>
              <a:t>Fault tree linking</a:t>
            </a:r>
            <a:endParaRPr lang="en-GB" altLang="en-US" b="1" dirty="0" smtClean="0"/>
          </a:p>
          <a:p>
            <a:endParaRPr lang="en-GB" altLang="en-US" b="1" dirty="0" smtClean="0"/>
          </a:p>
          <a:p>
            <a:r>
              <a:rPr lang="en-GB" altLang="en-US" b="0" dirty="0" smtClean="0"/>
              <a:t>To</a:t>
            </a:r>
            <a:r>
              <a:rPr lang="en-GB" altLang="en-US" b="0" baseline="0" dirty="0" smtClean="0"/>
              <a:t> refresh what a Fault Tree and an Event Tree is, click on the </a:t>
            </a:r>
            <a:r>
              <a:rPr lang="en-GB" altLang="en-US" b="1" u="sng" baseline="0" dirty="0" smtClean="0"/>
              <a:t>FT</a:t>
            </a:r>
            <a:r>
              <a:rPr lang="en-GB" altLang="en-US" b="1" baseline="0" dirty="0" smtClean="0"/>
              <a:t> </a:t>
            </a:r>
            <a:r>
              <a:rPr lang="en-GB" altLang="en-US" b="0" baseline="0" dirty="0" smtClean="0"/>
              <a:t>and </a:t>
            </a:r>
            <a:r>
              <a:rPr lang="en-GB" altLang="en-US" b="1" u="sng" baseline="0" dirty="0" smtClean="0"/>
              <a:t>ET</a:t>
            </a:r>
            <a:r>
              <a:rPr lang="en-GB" altLang="en-US" b="0" baseline="0" dirty="0" smtClean="0"/>
              <a:t>, respectively! </a:t>
            </a:r>
          </a:p>
          <a:p>
            <a:endParaRPr lang="en-GB" altLang="en-US" b="0" baseline="0" dirty="0" smtClean="0"/>
          </a:p>
          <a:p>
            <a:r>
              <a:rPr lang="en-GB" altLang="en-US" b="0" baseline="0" dirty="0" smtClean="0"/>
              <a:t>Dynamic aspects: cases, when the success criteria depend on time, e.g. the battery supply of the DC circuitry is capable only for a given time period without re-charging. Thus the success of any action which depends on the batteries fails if the demand comes too late, when the batteries are already used up. </a:t>
            </a:r>
            <a:endParaRPr lang="en-GB" altLang="en-US" b="0" dirty="0" smtClean="0"/>
          </a:p>
        </p:txBody>
      </p:sp>
    </p:spTree>
    <p:extLst>
      <p:ext uri="{BB962C8B-B14F-4D97-AF65-F5344CB8AC3E}">
        <p14:creationId xmlns:p14="http://schemas.microsoft.com/office/powerpoint/2010/main" val="35034259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smtClean="0"/>
              <a:t>PSA model integration</a:t>
            </a:r>
          </a:p>
          <a:p>
            <a:r>
              <a:rPr lang="en-GB" altLang="en-US" smtClean="0"/>
              <a:t>The major inconvenience is that the dynamic aspects cannot be treated without approximations and those may be difficult to justify.</a:t>
            </a:r>
          </a:p>
          <a:p>
            <a:r>
              <a:rPr lang="en-GB" altLang="en-US" smtClean="0"/>
              <a:t>The second approach (sometimes called “Large ETs - Small FTs method”) is also widely used (more than 30% of PSA in US follows this method), but only few computer codes are based on its principles (e.g. RISKMAN). For the fault tree linking approach, at each branch point, the corresponding fault tree is solved for the function or system success criteria and boundary conditions that reflect the scenario specific plant conditions. </a:t>
            </a:r>
          </a:p>
          <a:p>
            <a:r>
              <a:rPr lang="en-GB" altLang="en-US" smtClean="0"/>
              <a:t>Both methods produce identical results if applied properly; however, the advantages of the “Fault tree linking” approach make it more attractive for many PSA practitioners.</a:t>
            </a:r>
          </a:p>
        </p:txBody>
      </p:sp>
    </p:spTree>
    <p:extLst>
      <p:ext uri="{BB962C8B-B14F-4D97-AF65-F5344CB8AC3E}">
        <p14:creationId xmlns:p14="http://schemas.microsoft.com/office/powerpoint/2010/main" val="42549814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dirty="0" smtClean="0"/>
              <a:t>PSA model quantification</a:t>
            </a:r>
            <a:endParaRPr lang="sl-SI" altLang="en-US" b="1" dirty="0" smtClean="0"/>
          </a:p>
          <a:p>
            <a:r>
              <a:rPr lang="en-GB" altLang="en-US" dirty="0" smtClean="0"/>
              <a:t>The model is illustrated on Figure 3.3.</a:t>
            </a:r>
          </a:p>
        </p:txBody>
      </p:sp>
    </p:spTree>
    <p:extLst>
      <p:ext uri="{BB962C8B-B14F-4D97-AF65-F5344CB8AC3E}">
        <p14:creationId xmlns:p14="http://schemas.microsoft.com/office/powerpoint/2010/main" val="17655357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dirty="0" smtClean="0"/>
              <a:t>PSA model quantification</a:t>
            </a:r>
          </a:p>
          <a:p>
            <a:endParaRPr lang="en-GB" altLang="en-US" b="1" dirty="0" smtClean="0"/>
          </a:p>
          <a:p>
            <a:r>
              <a:rPr lang="en-GB" altLang="en-US" b="1" dirty="0" smtClean="0"/>
              <a:t>results</a:t>
            </a:r>
          </a:p>
          <a:p>
            <a:endParaRPr lang="en-GB" altLang="en-US" b="1" dirty="0" smtClean="0"/>
          </a:p>
        </p:txBody>
      </p:sp>
    </p:spTree>
    <p:extLst>
      <p:ext uri="{BB962C8B-B14F-4D97-AF65-F5344CB8AC3E}">
        <p14:creationId xmlns:p14="http://schemas.microsoft.com/office/powerpoint/2010/main" val="11475595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About post-processing, see the following slides.</a:t>
            </a:r>
          </a:p>
        </p:txBody>
      </p:sp>
    </p:spTree>
    <p:extLst>
      <p:ext uri="{BB962C8B-B14F-4D97-AF65-F5344CB8AC3E}">
        <p14:creationId xmlns:p14="http://schemas.microsoft.com/office/powerpoint/2010/main" val="12592723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b="1" dirty="0" smtClean="0"/>
              <a:t>Importance analyses </a:t>
            </a:r>
          </a:p>
          <a:p>
            <a:endParaRPr lang="en-GB" altLang="en-US" b="1" dirty="0" smtClean="0"/>
          </a:p>
        </p:txBody>
      </p:sp>
    </p:spTree>
    <p:extLst>
      <p:ext uri="{BB962C8B-B14F-4D97-AF65-F5344CB8AC3E}">
        <p14:creationId xmlns:p14="http://schemas.microsoft.com/office/powerpoint/2010/main" val="3800612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The source of</a:t>
            </a:r>
            <a:r>
              <a:rPr lang="en-US" altLang="en-US" baseline="0" dirty="0" smtClean="0"/>
              <a:t> these is SSR 2/1 5.76.</a:t>
            </a:r>
          </a:p>
          <a:p>
            <a:endParaRPr lang="en-US" altLang="en-US" dirty="0" smtClean="0"/>
          </a:p>
          <a:p>
            <a:r>
              <a:rPr lang="en-US" altLang="en-US" dirty="0" smtClean="0"/>
              <a:t>Mentioning </a:t>
            </a:r>
            <a:r>
              <a:rPr lang="en-US" altLang="en-US" dirty="0" smtClean="0"/>
              <a:t>of “plant states” by the textbook is incorrect, since </a:t>
            </a:r>
            <a:r>
              <a:rPr lang="en-US" altLang="en-US" dirty="0" err="1" smtClean="0"/>
              <a:t>th</a:t>
            </a:r>
            <a:r>
              <a:rPr lang="hu-HU" altLang="en-US" dirty="0" smtClean="0"/>
              <a:t>e</a:t>
            </a:r>
            <a:r>
              <a:rPr lang="en-US" altLang="en-US" baseline="0" dirty="0" smtClean="0"/>
              <a:t> </a:t>
            </a:r>
            <a:r>
              <a:rPr lang="en-US" altLang="en-US" baseline="0" dirty="0" smtClean="0"/>
              <a:t>term is defined for different </a:t>
            </a:r>
            <a:r>
              <a:rPr lang="en-US" altLang="en-US" baseline="0" noProof="0" dirty="0" smtClean="0"/>
              <a:t>purposes in different way.. </a:t>
            </a:r>
          </a:p>
          <a:p>
            <a:endParaRPr lang="en-US" altLang="en-US" dirty="0" smtClean="0"/>
          </a:p>
        </p:txBody>
      </p:sp>
    </p:spTree>
    <p:extLst>
      <p:ext uri="{BB962C8B-B14F-4D97-AF65-F5344CB8AC3E}">
        <p14:creationId xmlns:p14="http://schemas.microsoft.com/office/powerpoint/2010/main" val="19705219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sl-SI" altLang="en-US" dirty="0" smtClean="0"/>
          </a:p>
        </p:txBody>
      </p:sp>
    </p:spTree>
    <p:extLst>
      <p:ext uri="{BB962C8B-B14F-4D97-AF65-F5344CB8AC3E}">
        <p14:creationId xmlns:p14="http://schemas.microsoft.com/office/powerpoint/2010/main" val="14895981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GB" altLang="en-US" b="1" smtClean="0"/>
              <a:t>Uncertainty analysis</a:t>
            </a:r>
          </a:p>
          <a:p>
            <a:pPr marL="247620" indent="-247620"/>
            <a:endParaRPr lang="en-GB" altLang="en-US" b="1" smtClean="0"/>
          </a:p>
          <a:p>
            <a:pPr marL="247620" indent="-247620">
              <a:buFontTx/>
              <a:buAutoNum type="arabicPeriod" startAt="2"/>
            </a:pPr>
            <a:r>
              <a:rPr lang="en-GB" altLang="en-US" smtClean="0"/>
              <a:t>Modelling uncertainty: this arises due to a lack of complete knowledge concerning the appropriateness of the methods, models, assumptions and approximations used in the analysis. It is possible to address the significance of some of them using sensitivity studies.</a:t>
            </a:r>
          </a:p>
          <a:p>
            <a:pPr marL="247620" indent="-247620">
              <a:buFontTx/>
              <a:buAutoNum type="arabicPeriod" startAt="3"/>
            </a:pPr>
            <a:r>
              <a:rPr lang="en-GB" altLang="en-US" smtClean="0"/>
              <a:t>Parameter uncertainty: this arises due to the uncertainties in the parameters used in the quantification of the Level 1 PSA. This is the type of uncertainty that is usually addressed by an uncertainty analysis through specifying uncertainty distributions for all the parameters and propagating them through the analysis.</a:t>
            </a:r>
          </a:p>
        </p:txBody>
      </p:sp>
    </p:spTree>
    <p:extLst>
      <p:ext uri="{BB962C8B-B14F-4D97-AF65-F5344CB8AC3E}">
        <p14:creationId xmlns:p14="http://schemas.microsoft.com/office/powerpoint/2010/main" val="352207660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GB" altLang="en-US" dirty="0" smtClean="0"/>
          </a:p>
        </p:txBody>
      </p:sp>
    </p:spTree>
    <p:extLst>
      <p:ext uri="{BB962C8B-B14F-4D97-AF65-F5344CB8AC3E}">
        <p14:creationId xmlns:p14="http://schemas.microsoft.com/office/powerpoint/2010/main" val="25622284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r>
              <a:rPr lang="en-US" altLang="en-US" dirty="0" smtClean="0"/>
              <a:t>A design is considered as “balanced” if there</a:t>
            </a:r>
            <a:r>
              <a:rPr lang="en-US" altLang="en-US" baseline="0" dirty="0" smtClean="0"/>
              <a:t> is no specific event, condition, </a:t>
            </a:r>
            <a:r>
              <a:rPr lang="en-US" altLang="en-US" baseline="0" dirty="0" err="1" smtClean="0"/>
              <a:t>cutset</a:t>
            </a:r>
            <a:r>
              <a:rPr lang="en-US" altLang="en-US" baseline="0" dirty="0" smtClean="0"/>
              <a:t> which contributes in a significantly </a:t>
            </a:r>
            <a:r>
              <a:rPr lang="en-US" altLang="en-US" baseline="0" dirty="0" smtClean="0"/>
              <a:t>higher </a:t>
            </a:r>
            <a:r>
              <a:rPr lang="en-US" altLang="en-US" baseline="0" dirty="0" smtClean="0"/>
              <a:t>proportion to the CDF than the other components.</a:t>
            </a:r>
            <a:endParaRPr lang="sl-SI" altLang="en-US" dirty="0" smtClean="0"/>
          </a:p>
        </p:txBody>
      </p:sp>
    </p:spTree>
    <p:extLst>
      <p:ext uri="{BB962C8B-B14F-4D97-AF65-F5344CB8AC3E}">
        <p14:creationId xmlns:p14="http://schemas.microsoft.com/office/powerpoint/2010/main" val="2077745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53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887813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altLang="en-US" dirty="0" smtClean="0"/>
              <a:t>Typically </a:t>
            </a:r>
            <a:r>
              <a:rPr lang="en-GB" altLang="en-US" b="1" dirty="0" smtClean="0"/>
              <a:t>such probabilistic safety goals</a:t>
            </a:r>
            <a:r>
              <a:rPr lang="en-GB" altLang="en-US" dirty="0" smtClean="0"/>
              <a:t> or criteria relate to large release frequencies and large early release frequencies;</a:t>
            </a:r>
          </a:p>
          <a:p>
            <a:endParaRPr lang="en-US" altLang="en-US" dirty="0" smtClean="0"/>
          </a:p>
        </p:txBody>
      </p:sp>
    </p:spTree>
    <p:extLst>
      <p:ext uri="{BB962C8B-B14F-4D97-AF65-F5344CB8AC3E}">
        <p14:creationId xmlns:p14="http://schemas.microsoft.com/office/powerpoint/2010/main" val="25922903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The</a:t>
            </a:r>
            <a:r>
              <a:rPr lang="en-US" altLang="en-US" baseline="0" dirty="0" smtClean="0"/>
              <a:t> quantitative evaluation or the processes requires a great deal of deterministic calculations, analyses. These are what is mentioned above as “quantification of the event tree”, and “evaluation of source terms”, “supporting studies with physical phenomena”.</a:t>
            </a:r>
            <a:endParaRPr lang="en-US" altLang="en-US" dirty="0" smtClean="0"/>
          </a:p>
        </p:txBody>
      </p:sp>
    </p:spTree>
    <p:extLst>
      <p:ext uri="{BB962C8B-B14F-4D97-AF65-F5344CB8AC3E}">
        <p14:creationId xmlns:p14="http://schemas.microsoft.com/office/powerpoint/2010/main" val="31055667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1870776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9813295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86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309041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1399790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07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370387266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88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In Level 2 PSAs, event trees are used to delineate the sequence of events and severe accident phenomena after the onset of core damage that challenge successive barriers to radioactive material release. They provide a structured approach for the systematic evaluation of the capability of a plant to cope with severe accidents. Their use is shown in Fig. 4.1 [6]. Such event trees are termed accident progression event trees (APET) or containment event trees (CET). The term containment event tree is adopted in most Level 2 PSAs, while accident progression event tree, is less frequently used.</a:t>
            </a:r>
            <a:endParaRPr lang="en-US" altLang="en-US" dirty="0" smtClean="0"/>
          </a:p>
          <a:p>
            <a:endParaRPr lang="en-US" altLang="en-US" dirty="0" smtClean="0"/>
          </a:p>
        </p:txBody>
      </p:sp>
    </p:spTree>
    <p:extLst>
      <p:ext uri="{BB962C8B-B14F-4D97-AF65-F5344CB8AC3E}">
        <p14:creationId xmlns:p14="http://schemas.microsoft.com/office/powerpoint/2010/main" val="159548734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27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In many cases the success criteria can only be determined by</a:t>
            </a:r>
            <a:r>
              <a:rPr lang="en-US" altLang="en-US" baseline="0" dirty="0" smtClean="0"/>
              <a:t> detailed deterministic calculations or even by series of those. It is also important emphasizing that most of these processes are strongly time dependent, i.e. “dynamic” which feature has to be represented in a way in the event trees, as well.</a:t>
            </a:r>
            <a:endParaRPr lang="en-US" altLang="en-US" dirty="0" smtClean="0"/>
          </a:p>
        </p:txBody>
      </p:sp>
    </p:spTree>
    <p:extLst>
      <p:ext uri="{BB962C8B-B14F-4D97-AF65-F5344CB8AC3E}">
        <p14:creationId xmlns:p14="http://schemas.microsoft.com/office/powerpoint/2010/main" val="17791996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09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58156392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70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47620" indent="-247620"/>
            <a:endParaRPr lang="en-US" altLang="en-US" dirty="0" smtClean="0"/>
          </a:p>
        </p:txBody>
      </p:sp>
    </p:spTree>
    <p:extLst>
      <p:ext uri="{BB962C8B-B14F-4D97-AF65-F5344CB8AC3E}">
        <p14:creationId xmlns:p14="http://schemas.microsoft.com/office/powerpoint/2010/main" val="305940264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11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A compilation of relevant severe accident phenomena can be found in Refs [20, 21]. Developments have taken place in a number of areas, such as: </a:t>
            </a:r>
          </a:p>
          <a:p>
            <a:r>
              <a:rPr lang="en-GB" altLang="en-US" dirty="0" smtClean="0"/>
              <a:t>In-vessel steam explosions (alpha mode containment failure), e.g. Ref. [17];</a:t>
            </a:r>
          </a:p>
          <a:p>
            <a:r>
              <a:rPr lang="en-GB" altLang="en-US" dirty="0" smtClean="0"/>
              <a:t>Direct containment heating, e.g. Ref. [20]; </a:t>
            </a:r>
          </a:p>
          <a:p>
            <a:r>
              <a:rPr lang="en-GB" altLang="en-US" dirty="0" smtClean="0"/>
              <a:t>Failure of the lower head of the reactor pressure vessel, e.g. Refs [21, 22];</a:t>
            </a:r>
          </a:p>
          <a:p>
            <a:r>
              <a:rPr lang="en-GB" altLang="en-US" dirty="0" smtClean="0"/>
              <a:t>Flame acceleration and the transition from deflagration to detonation, e.g. Ref. [23].</a:t>
            </a:r>
          </a:p>
          <a:p>
            <a:r>
              <a:rPr lang="en-GB" altLang="en-US" dirty="0" smtClean="0"/>
              <a:t>Physical phenomena must be evaluated using appropriate computer codes, where the phenomena and the events that may appear in the course of the accident are modelled and where the interactions between these phenomena are correctly considered.</a:t>
            </a:r>
            <a:endParaRPr lang="en-US" altLang="en-US" dirty="0" smtClean="0"/>
          </a:p>
          <a:p>
            <a:endParaRPr lang="en-US" altLang="en-US" dirty="0" smtClean="0"/>
          </a:p>
        </p:txBody>
      </p:sp>
    </p:spTree>
    <p:extLst>
      <p:ext uri="{BB962C8B-B14F-4D97-AF65-F5344CB8AC3E}">
        <p14:creationId xmlns:p14="http://schemas.microsoft.com/office/powerpoint/2010/main" val="45094303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2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55271066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14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60000" indent="-360000">
              <a:lnSpc>
                <a:spcPct val="100000"/>
              </a:lnSpc>
              <a:spcBef>
                <a:spcPts val="600"/>
              </a:spcBef>
              <a:spcAft>
                <a:spcPts val="600"/>
              </a:spcAft>
            </a:pPr>
            <a:r>
              <a:rPr lang="en-GB" altLang="en-US" dirty="0" smtClean="0"/>
              <a:t>The </a:t>
            </a:r>
            <a:r>
              <a:rPr lang="en-GB" altLang="en-US" b="1" dirty="0" smtClean="0">
                <a:solidFill>
                  <a:srgbClr val="654A15"/>
                </a:solidFill>
              </a:rPr>
              <a:t>source term information</a:t>
            </a:r>
            <a:r>
              <a:rPr lang="en-GB" altLang="en-US" dirty="0" smtClean="0"/>
              <a:t> that the </a:t>
            </a:r>
            <a:r>
              <a:rPr lang="en-GB" altLang="en-US" b="1" dirty="0" smtClean="0">
                <a:solidFill>
                  <a:srgbClr val="654A15"/>
                </a:solidFill>
              </a:rPr>
              <a:t>Level 3 PSA requires</a:t>
            </a:r>
            <a:r>
              <a:rPr lang="en-GB" altLang="en-US" dirty="0" smtClean="0"/>
              <a:t> for each release category covers: </a:t>
            </a:r>
          </a:p>
          <a:p>
            <a:pPr marL="720000" lvl="1" indent="-360000" fontAlgn="auto">
              <a:lnSpc>
                <a:spcPct val="100000"/>
              </a:lnSpc>
              <a:spcBef>
                <a:spcPts val="300"/>
              </a:spcBef>
              <a:spcAft>
                <a:spcPts val="300"/>
              </a:spcAft>
            </a:pPr>
            <a:r>
              <a:rPr lang="en-GB" altLang="en-US" dirty="0" smtClean="0"/>
              <a:t>The radionuclides, including also the chemical form of each radionuclide; </a:t>
            </a:r>
          </a:p>
          <a:p>
            <a:pPr marL="720000" lvl="1" indent="-360000" fontAlgn="auto">
              <a:lnSpc>
                <a:spcPct val="100000"/>
              </a:lnSpc>
              <a:spcBef>
                <a:spcPts val="300"/>
              </a:spcBef>
              <a:spcAft>
                <a:spcPts val="300"/>
              </a:spcAft>
            </a:pPr>
            <a:r>
              <a:rPr lang="en-GB" altLang="en-US" dirty="0" smtClean="0"/>
              <a:t>The frequency (or frequency distribution) of each release category; </a:t>
            </a:r>
          </a:p>
          <a:p>
            <a:pPr marL="720000" lvl="1" indent="-360000" fontAlgn="auto">
              <a:lnSpc>
                <a:spcPct val="100000"/>
              </a:lnSpc>
              <a:spcBef>
                <a:spcPts val="300"/>
              </a:spcBef>
              <a:spcAft>
                <a:spcPts val="300"/>
              </a:spcAft>
            </a:pPr>
            <a:r>
              <a:rPr lang="en-GB" altLang="en-US" dirty="0" smtClean="0"/>
              <a:t>The amount of radionuclides released as a function of time, expressed as fractions of the initial core inventory for each group of radionuclides having similar physical and chemical characteristics; </a:t>
            </a:r>
          </a:p>
          <a:p>
            <a:pPr marL="720000" lvl="1" indent="-360000" fontAlgn="auto">
              <a:lnSpc>
                <a:spcPct val="100000"/>
              </a:lnSpc>
              <a:spcBef>
                <a:spcPts val="300"/>
              </a:spcBef>
              <a:spcAft>
                <a:spcPts val="300"/>
              </a:spcAft>
            </a:pPr>
            <a:r>
              <a:rPr lang="en-GB" altLang="en-US" dirty="0" smtClean="0"/>
              <a:t>The time of release, which is relative to reactor shutdown; </a:t>
            </a:r>
          </a:p>
          <a:p>
            <a:pPr marL="720000" lvl="1" indent="-360000" fontAlgn="auto">
              <a:lnSpc>
                <a:spcPct val="100000"/>
              </a:lnSpc>
              <a:spcBef>
                <a:spcPts val="300"/>
              </a:spcBef>
              <a:spcAft>
                <a:spcPts val="300"/>
              </a:spcAft>
            </a:pPr>
            <a:r>
              <a:rPr lang="en-GB" altLang="en-US" dirty="0" smtClean="0"/>
              <a:t>The location of release, relative to ground level; </a:t>
            </a:r>
          </a:p>
          <a:p>
            <a:pPr marL="720000" lvl="1" indent="-360000" fontAlgn="auto">
              <a:lnSpc>
                <a:spcPct val="100000"/>
              </a:lnSpc>
              <a:spcBef>
                <a:spcPts val="300"/>
              </a:spcBef>
              <a:spcAft>
                <a:spcPts val="300"/>
              </a:spcAft>
            </a:pPr>
            <a:r>
              <a:rPr lang="en-GB" altLang="en-US" dirty="0" smtClean="0"/>
              <a:t>The energy content of release, which is a function of containment temperature and pressure prior to failure; </a:t>
            </a:r>
          </a:p>
          <a:p>
            <a:pPr marL="720000" lvl="1" indent="-360000" fontAlgn="auto">
              <a:lnSpc>
                <a:spcPct val="100000"/>
              </a:lnSpc>
              <a:spcBef>
                <a:spcPts val="300"/>
              </a:spcBef>
              <a:spcAft>
                <a:spcPts val="300"/>
              </a:spcAft>
            </a:pPr>
            <a:r>
              <a:rPr lang="en-GB" altLang="en-US" dirty="0" smtClean="0"/>
              <a:t>The particle size distribution of released aerosols, which affect the deposition during plume transport. </a:t>
            </a:r>
            <a:endParaRPr lang="en-US" altLang="en-US" dirty="0" smtClean="0"/>
          </a:p>
          <a:p>
            <a:endParaRPr lang="en-US" altLang="en-US" dirty="0" smtClean="0"/>
          </a:p>
        </p:txBody>
      </p:sp>
    </p:spTree>
    <p:extLst>
      <p:ext uri="{BB962C8B-B14F-4D97-AF65-F5344CB8AC3E}">
        <p14:creationId xmlns:p14="http://schemas.microsoft.com/office/powerpoint/2010/main" val="16898707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16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80587787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37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309728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34760886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ja-JP" b="1" dirty="0" smtClean="0"/>
              <a:t>Containment performance results</a:t>
            </a:r>
            <a:endParaRPr lang="sl-SI" altLang="ja-JP" b="1" dirty="0" smtClean="0"/>
          </a:p>
          <a:p>
            <a:r>
              <a:rPr lang="en-GB" altLang="ja-JP" dirty="0" smtClean="0"/>
              <a:t>Figure shows the example of the presentation of the results of containment performance. The breakdown of various containment failure modes could be provided:</a:t>
            </a:r>
          </a:p>
          <a:p>
            <a:pPr>
              <a:buFontTx/>
              <a:buChar char="•"/>
            </a:pPr>
            <a:r>
              <a:rPr lang="en-GB" altLang="ja-JP" dirty="0" smtClean="0"/>
              <a:t>Across total core damage frequency;</a:t>
            </a:r>
          </a:p>
          <a:p>
            <a:pPr>
              <a:buFontTx/>
              <a:buChar char="•"/>
            </a:pPr>
            <a:r>
              <a:rPr lang="en-GB" altLang="ja-JP" dirty="0" smtClean="0"/>
              <a:t>For each PDS;</a:t>
            </a:r>
          </a:p>
          <a:p>
            <a:pPr>
              <a:buFontTx/>
              <a:buChar char="•"/>
            </a:pPr>
            <a:r>
              <a:rPr lang="en-GB" altLang="ja-JP" dirty="0" smtClean="0"/>
              <a:t>For a specific accident sequence.</a:t>
            </a:r>
            <a:endParaRPr lang="en-US" altLang="en-US" dirty="0" smtClean="0"/>
          </a:p>
          <a:p>
            <a:endParaRPr lang="en-US" altLang="en-US" dirty="0" smtClean="0"/>
          </a:p>
        </p:txBody>
      </p:sp>
    </p:spTree>
    <p:extLst>
      <p:ext uri="{BB962C8B-B14F-4D97-AF65-F5344CB8AC3E}">
        <p14:creationId xmlns:p14="http://schemas.microsoft.com/office/powerpoint/2010/main" val="366607976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78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6706323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98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Figure presents the example of the presentation of the results of source terms analysis. </a:t>
            </a:r>
          </a:p>
          <a:p>
            <a:r>
              <a:rPr lang="en-GB" altLang="en-US" dirty="0" smtClean="0"/>
              <a:t>There are many ways to describe source term results:</a:t>
            </a:r>
          </a:p>
          <a:p>
            <a:r>
              <a:rPr lang="en-GB" altLang="en-US" dirty="0" smtClean="0"/>
              <a:t>Frequency of exceeding different release magnitude (see Figure 4.3);</a:t>
            </a:r>
          </a:p>
          <a:p>
            <a:r>
              <a:rPr lang="en-GB" altLang="en-US" dirty="0" smtClean="0"/>
              <a:t>Conditional probability of a “large” release (for each PDS or for a specific containment failure mode.</a:t>
            </a:r>
          </a:p>
          <a:p>
            <a:r>
              <a:rPr lang="en-GB" altLang="en-US" dirty="0" smtClean="0"/>
              <a:t>(RC – release</a:t>
            </a:r>
            <a:r>
              <a:rPr lang="en-GB" altLang="en-US" baseline="0" dirty="0" smtClean="0"/>
              <a:t> category)</a:t>
            </a:r>
            <a:endParaRPr lang="en-US" altLang="en-US" dirty="0" smtClean="0"/>
          </a:p>
          <a:p>
            <a:endParaRPr lang="en-US" altLang="en-US" dirty="0" smtClean="0"/>
          </a:p>
        </p:txBody>
      </p:sp>
    </p:spTree>
    <p:extLst>
      <p:ext uri="{BB962C8B-B14F-4D97-AF65-F5344CB8AC3E}">
        <p14:creationId xmlns:p14="http://schemas.microsoft.com/office/powerpoint/2010/main" val="81930079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91825164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424541809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80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48911987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00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Tree>
    <p:extLst>
      <p:ext uri="{BB962C8B-B14F-4D97-AF65-F5344CB8AC3E}">
        <p14:creationId xmlns:p14="http://schemas.microsoft.com/office/powerpoint/2010/main" val="226203907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19234348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The meteorological data, for each hour, include:</a:t>
            </a:r>
          </a:p>
          <a:p>
            <a:r>
              <a:rPr lang="en-GB" altLang="en-US" dirty="0" smtClean="0"/>
              <a:t>The wind speed and the wind direction; </a:t>
            </a:r>
          </a:p>
          <a:p>
            <a:r>
              <a:rPr lang="en-GB" altLang="en-US" dirty="0" smtClean="0"/>
              <a:t>The intensity of rain (or indication of no rain); </a:t>
            </a:r>
          </a:p>
          <a:p>
            <a:r>
              <a:rPr lang="en-GB" altLang="en-US" dirty="0" smtClean="0"/>
              <a:t>An indicator of the atmospheric turbulence, generally in the form of “stability class”, such as the classical </a:t>
            </a:r>
            <a:r>
              <a:rPr lang="en-GB" altLang="en-US" dirty="0" err="1" smtClean="0"/>
              <a:t>Pasquill</a:t>
            </a:r>
            <a:r>
              <a:rPr lang="en-GB" altLang="en-US" dirty="0" smtClean="0"/>
              <a:t>-Gifford classes from A (unstable) to F (very stable).</a:t>
            </a:r>
          </a:p>
          <a:p>
            <a:r>
              <a:rPr lang="en-GB" altLang="en-US" dirty="0" smtClean="0"/>
              <a:t>Different techniques of sampling of these data, for the release sequences, are currently used: </a:t>
            </a:r>
          </a:p>
          <a:p>
            <a:r>
              <a:rPr lang="en-GB" altLang="en-US" dirty="0" smtClean="0"/>
              <a:t>Each hourly condition can be the starting point of the release;</a:t>
            </a:r>
          </a:p>
          <a:p>
            <a:r>
              <a:rPr lang="en-GB" altLang="en-US" dirty="0" smtClean="0"/>
              <a:t>Random sampling of the starting point of the release;</a:t>
            </a:r>
          </a:p>
          <a:p>
            <a:r>
              <a:rPr lang="en-GB" altLang="en-US" dirty="0" smtClean="0"/>
              <a:t>Cyclic sampling (with a chosen time interval);</a:t>
            </a:r>
          </a:p>
          <a:p>
            <a:r>
              <a:rPr lang="en-GB" altLang="en-US" dirty="0" smtClean="0"/>
              <a:t>Stratified sampling, where the meteorological sequences are grouped into a limited number of categories (less time consuming technique).</a:t>
            </a:r>
            <a:endParaRPr lang="en-US" altLang="en-US" dirty="0" smtClean="0"/>
          </a:p>
          <a:p>
            <a:endParaRPr lang="en-US" altLang="en-US" dirty="0" smtClean="0"/>
          </a:p>
        </p:txBody>
      </p:sp>
    </p:spTree>
    <p:extLst>
      <p:ext uri="{BB962C8B-B14F-4D97-AF65-F5344CB8AC3E}">
        <p14:creationId xmlns:p14="http://schemas.microsoft.com/office/powerpoint/2010/main" val="95150505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4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205054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Main source: SSG-3</a:t>
            </a:r>
            <a:endParaRPr lang="en-US" altLang="en-US" dirty="0" smtClean="0"/>
          </a:p>
        </p:txBody>
      </p:sp>
    </p:spTree>
    <p:extLst>
      <p:ext uri="{BB962C8B-B14F-4D97-AF65-F5344CB8AC3E}">
        <p14:creationId xmlns:p14="http://schemas.microsoft.com/office/powerpoint/2010/main" val="364386970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85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b="1" dirty="0" smtClean="0"/>
          </a:p>
        </p:txBody>
      </p:sp>
    </p:spTree>
    <p:extLst>
      <p:ext uri="{BB962C8B-B14F-4D97-AF65-F5344CB8AC3E}">
        <p14:creationId xmlns:p14="http://schemas.microsoft.com/office/powerpoint/2010/main" val="345405082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05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81350913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26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09524838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b="1" dirty="0" smtClean="0"/>
              <a:t>We have turned back here to Level</a:t>
            </a:r>
            <a:r>
              <a:rPr lang="en-US" b="1" baseline="0" dirty="0" smtClean="0"/>
              <a:t> 1 PSA, again!</a:t>
            </a:r>
            <a:endParaRPr lang="hu-HU" b="1" dirty="0"/>
          </a:p>
        </p:txBody>
      </p:sp>
      <p:sp>
        <p:nvSpPr>
          <p:cNvPr id="4" name="Dia számának helye 3"/>
          <p:cNvSpPr>
            <a:spLocks noGrp="1"/>
          </p:cNvSpPr>
          <p:nvPr>
            <p:ph type="sldNum" sz="quarter" idx="10"/>
          </p:nvPr>
        </p:nvSpPr>
        <p:spPr/>
        <p:txBody>
          <a:bodyPr/>
          <a:lstStyle/>
          <a:p>
            <a:fld id="{5750A1E1-C8D9-4447-9192-37BA973CD27A}" type="slidenum">
              <a:rPr lang="en-GB" smtClean="0"/>
              <a:t>89</a:t>
            </a:fld>
            <a:endParaRPr lang="en-GB"/>
          </a:p>
        </p:txBody>
      </p:sp>
    </p:spTree>
    <p:extLst>
      <p:ext uri="{BB962C8B-B14F-4D97-AF65-F5344CB8AC3E}">
        <p14:creationId xmlns:p14="http://schemas.microsoft.com/office/powerpoint/2010/main" val="108391229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56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418663726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97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Important part of Level 1 PSA!</a:t>
            </a:r>
          </a:p>
          <a:p>
            <a:endParaRPr lang="en-US" altLang="en-US" dirty="0" smtClean="0"/>
          </a:p>
        </p:txBody>
      </p:sp>
    </p:spTree>
    <p:extLst>
      <p:ext uri="{BB962C8B-B14F-4D97-AF65-F5344CB8AC3E}">
        <p14:creationId xmlns:p14="http://schemas.microsoft.com/office/powerpoint/2010/main" val="22032163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1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100" dirty="0" smtClean="0"/>
              <a:t>The data collection for the external hazards shall be the most important part of the site evaluation process. As the main result</a:t>
            </a:r>
            <a:r>
              <a:rPr lang="en-US" altLang="en-US" sz="1100" baseline="0" dirty="0" smtClean="0"/>
              <a:t> of </a:t>
            </a:r>
            <a:r>
              <a:rPr lang="en-US" altLang="en-US" sz="1100" dirty="0" smtClean="0"/>
              <a:t>this process</a:t>
            </a:r>
            <a:r>
              <a:rPr lang="en-US" altLang="en-US" sz="1100" baseline="0" dirty="0" smtClean="0"/>
              <a:t> the so called “</a:t>
            </a:r>
            <a:r>
              <a:rPr lang="en-US" altLang="en-US" sz="1100" b="1" i="1" baseline="0" dirty="0" smtClean="0"/>
              <a:t>hazard curves</a:t>
            </a:r>
            <a:r>
              <a:rPr lang="en-US" altLang="en-US" sz="1100" baseline="0" dirty="0" smtClean="0"/>
              <a:t>” are to be determined, i.e. the expected hazard magnitude versus the return frequency, or the probability of occurring a hazard with a given magnitude per year. </a:t>
            </a:r>
          </a:p>
          <a:p>
            <a:endParaRPr lang="en-US" altLang="en-US" sz="1100" baseline="0" dirty="0" smtClean="0"/>
          </a:p>
          <a:p>
            <a:r>
              <a:rPr lang="en-GB" altLang="en-US" dirty="0" smtClean="0"/>
              <a:t>All potential internal and external hazards that may affect the plant should be considered and should be subjected to screening analysis, bounding assessment or detailed analysis, as appropriate.</a:t>
            </a:r>
          </a:p>
          <a:p>
            <a:r>
              <a:rPr lang="en-GB" altLang="en-US" dirty="0" smtClean="0"/>
              <a:t>At the starting point of PSA for internal and external hazards, all available information specifically relating to the internal and external hazards is collected. This information includes, at a minimum:</a:t>
            </a:r>
          </a:p>
          <a:p>
            <a:pPr marL="720000" lvl="1" indent="-360000">
              <a:lnSpc>
                <a:spcPct val="100000"/>
              </a:lnSpc>
              <a:spcBef>
                <a:spcPts val="300"/>
              </a:spcBef>
              <a:spcAft>
                <a:spcPts val="300"/>
              </a:spcAft>
              <a:buFont typeface="Arial" panose="020B0604020202020204" pitchFamily="34" charset="0"/>
              <a:buChar char="•"/>
            </a:pPr>
            <a:r>
              <a:rPr lang="en-GB" altLang="en-US" dirty="0" smtClean="0"/>
              <a:t>Design information relating to internal and external hazards as considered in the safety analysis report;</a:t>
            </a:r>
          </a:p>
          <a:p>
            <a:pPr marL="720000" lvl="1" indent="-360000">
              <a:lnSpc>
                <a:spcPct val="100000"/>
              </a:lnSpc>
              <a:spcBef>
                <a:spcPts val="300"/>
              </a:spcBef>
              <a:spcAft>
                <a:spcPts val="300"/>
              </a:spcAft>
              <a:buFont typeface="Arial" panose="020B0604020202020204" pitchFamily="34" charset="0"/>
              <a:buChar char="•"/>
            </a:pPr>
            <a:r>
              <a:rPr lang="en-GB" altLang="en-US" dirty="0" smtClean="0"/>
              <a:t>List and layout of plant buildings, structures, systems and components;</a:t>
            </a:r>
          </a:p>
          <a:p>
            <a:pPr marL="720000" lvl="1" indent="-360000">
              <a:lnSpc>
                <a:spcPct val="100000"/>
              </a:lnSpc>
              <a:spcBef>
                <a:spcPts val="300"/>
              </a:spcBef>
              <a:spcAft>
                <a:spcPts val="300"/>
              </a:spcAft>
              <a:buFont typeface="Arial" panose="020B0604020202020204" pitchFamily="34" charset="0"/>
              <a:buChar char="•"/>
            </a:pPr>
            <a:r>
              <a:rPr lang="en-GB" altLang="en-US" dirty="0" smtClean="0"/>
              <a:t>Plant layout and topography of the site and surroundings;</a:t>
            </a:r>
          </a:p>
          <a:p>
            <a:pPr marL="720000" lvl="1" indent="-360000">
              <a:lnSpc>
                <a:spcPct val="100000"/>
              </a:lnSpc>
              <a:spcBef>
                <a:spcPts val="300"/>
              </a:spcBef>
              <a:spcAft>
                <a:spcPts val="300"/>
              </a:spcAft>
              <a:buFont typeface="Arial" panose="020B0604020202020204" pitchFamily="34" charset="0"/>
              <a:buChar char="•"/>
            </a:pPr>
            <a:r>
              <a:rPr lang="en-GB" altLang="en-US" dirty="0" smtClean="0"/>
              <a:t>Information on the location of pipelines, transportation routes and </a:t>
            </a:r>
            <a:br>
              <a:rPr lang="en-GB" altLang="en-US" dirty="0" smtClean="0"/>
            </a:br>
            <a:r>
              <a:rPr lang="en-GB" altLang="en-US" dirty="0" smtClean="0"/>
              <a:t>on-site and off-site storage facilities for hazardous materials;</a:t>
            </a:r>
          </a:p>
          <a:p>
            <a:pPr marL="720000" lvl="1" indent="-360000">
              <a:lnSpc>
                <a:spcPct val="100000"/>
              </a:lnSpc>
              <a:spcBef>
                <a:spcPts val="300"/>
              </a:spcBef>
              <a:spcAft>
                <a:spcPts val="300"/>
              </a:spcAft>
              <a:buFont typeface="Arial" panose="020B0604020202020204" pitchFamily="34" charset="0"/>
              <a:buChar char="•"/>
            </a:pPr>
            <a:r>
              <a:rPr lang="en-GB" altLang="en-US" dirty="0" smtClean="0"/>
              <a:t>Location of industrial facilities in the vicinity of the site;</a:t>
            </a:r>
          </a:p>
          <a:p>
            <a:pPr marL="720000" lvl="1" indent="-360000">
              <a:lnSpc>
                <a:spcPct val="100000"/>
              </a:lnSpc>
              <a:spcBef>
                <a:spcPts val="300"/>
              </a:spcBef>
              <a:spcAft>
                <a:spcPts val="300"/>
              </a:spcAft>
              <a:buFont typeface="Arial" panose="020B0604020202020204" pitchFamily="34" charset="0"/>
              <a:buChar char="•"/>
            </a:pPr>
            <a:r>
              <a:rPr lang="en-GB" altLang="en-US" dirty="0" smtClean="0"/>
              <a:t>Historical information on the occurrence of any internal and external hazards at the site, in the region, etc.</a:t>
            </a:r>
            <a:endParaRPr lang="en-US" altLang="en-US" dirty="0" smtClean="0"/>
          </a:p>
          <a:p>
            <a:endParaRPr lang="en-US" altLang="en-US" sz="1100" dirty="0"/>
          </a:p>
        </p:txBody>
      </p:sp>
    </p:spTree>
    <p:extLst>
      <p:ext uri="{BB962C8B-B14F-4D97-AF65-F5344CB8AC3E}">
        <p14:creationId xmlns:p14="http://schemas.microsoft.com/office/powerpoint/2010/main" val="110183255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Typically the policy is that the design shall be such that internal fires and floods may not cause any loss of safety function, i.e. they may cause loosing a single safety train without initiating</a:t>
            </a:r>
            <a:r>
              <a:rPr lang="en-GB" altLang="en-US" baseline="0" dirty="0" smtClean="0"/>
              <a:t> the need for safety function of the train. Concerning the missiles, the explosions and heavy load drops, the requirement is that these events may only cause any safety issue with a negligible probability, therefore they are not considered within the design basis. </a:t>
            </a:r>
          </a:p>
          <a:p>
            <a:endParaRPr lang="en-GB" altLang="en-US" baseline="0" dirty="0" smtClean="0"/>
          </a:p>
          <a:p>
            <a:r>
              <a:rPr lang="en-GB" altLang="en-US" baseline="0" dirty="0" smtClean="0"/>
              <a:t>However, that doesn’t meant that the inclusion of these hazards and the events potentially caused by them shouldn’t be included in the PSA analysis, since the main goal of the Level 1 PSA is to determine the frequency of the cases of core damage, which is beyond the design basis.</a:t>
            </a:r>
            <a:endParaRPr lang="en-US" altLang="en-US" dirty="0" smtClean="0"/>
          </a:p>
        </p:txBody>
      </p:sp>
    </p:spTree>
    <p:extLst>
      <p:ext uri="{BB962C8B-B14F-4D97-AF65-F5344CB8AC3E}">
        <p14:creationId xmlns:p14="http://schemas.microsoft.com/office/powerpoint/2010/main" val="408936675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9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Char char="•"/>
            </a:pPr>
            <a:r>
              <a:rPr lang="en-GB" altLang="en-US" i="1" u="sng" dirty="0" smtClean="0"/>
              <a:t>External hazards</a:t>
            </a:r>
          </a:p>
          <a:p>
            <a:pPr>
              <a:buFontTx/>
              <a:buChar char="•"/>
            </a:pPr>
            <a:endParaRPr lang="en-GB" altLang="en-US" i="1" u="sng" dirty="0" smtClean="0"/>
          </a:p>
          <a:p>
            <a:pPr>
              <a:buFontTx/>
              <a:buNone/>
            </a:pPr>
            <a:r>
              <a:rPr lang="en-GB" altLang="en-US" i="1" u="none" dirty="0" smtClean="0"/>
              <a:t>For the external hazards, it is generally required that the magnitude</a:t>
            </a:r>
            <a:r>
              <a:rPr lang="en-GB" altLang="en-US" i="1" u="none" baseline="0" dirty="0" smtClean="0"/>
              <a:t> of the hazard considered within the design basis shall not cause any initiating event, thus the SSCs important to safety should be able to survive the external hazard. This is to be demonstrated in the safety analysis report. </a:t>
            </a:r>
          </a:p>
          <a:p>
            <a:pPr>
              <a:buFontTx/>
              <a:buNone/>
            </a:pPr>
            <a:endParaRPr lang="en-GB" altLang="en-US" i="1" u="none" baseline="0" dirty="0" smtClean="0"/>
          </a:p>
          <a:p>
            <a:pPr>
              <a:buFontTx/>
              <a:buNone/>
            </a:pPr>
            <a:r>
              <a:rPr lang="en-GB" altLang="en-US" i="1" u="none" baseline="0" dirty="0" smtClean="0"/>
              <a:t>That means that only the magnitudes </a:t>
            </a:r>
            <a:r>
              <a:rPr lang="en-GB" altLang="en-US" b="1" i="1" u="none" baseline="0" dirty="0" smtClean="0"/>
              <a:t>beyond the design basis </a:t>
            </a:r>
            <a:r>
              <a:rPr lang="en-GB" altLang="en-US" i="1" u="none" baseline="0" dirty="0" smtClean="0"/>
              <a:t>are assumed to cause initiating events, though often with multiple failures.</a:t>
            </a:r>
            <a:endParaRPr lang="en-US" altLang="en-US" dirty="0" smtClean="0"/>
          </a:p>
        </p:txBody>
      </p:sp>
    </p:spTree>
    <p:extLst>
      <p:ext uri="{BB962C8B-B14F-4D97-AF65-F5344CB8AC3E}">
        <p14:creationId xmlns:p14="http://schemas.microsoft.com/office/powerpoint/2010/main" val="217197832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20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60000" indent="-360000">
              <a:lnSpc>
                <a:spcPct val="100000"/>
              </a:lnSpc>
              <a:spcBef>
                <a:spcPts val="600"/>
              </a:spcBef>
              <a:spcAft>
                <a:spcPts val="600"/>
              </a:spcAft>
            </a:pPr>
            <a:r>
              <a:rPr lang="en-GB" altLang="en-US" dirty="0" smtClean="0"/>
              <a:t>The following </a:t>
            </a:r>
            <a:r>
              <a:rPr lang="en-GB" altLang="en-US" b="1" dirty="0" smtClean="0"/>
              <a:t>causes</a:t>
            </a:r>
            <a:r>
              <a:rPr lang="en-GB" altLang="en-US" dirty="0" smtClean="0"/>
              <a:t> for </a:t>
            </a:r>
            <a:r>
              <a:rPr lang="en-GB" altLang="en-US" b="1" dirty="0" smtClean="0">
                <a:solidFill>
                  <a:srgbClr val="654A15"/>
                </a:solidFill>
              </a:rPr>
              <a:t>combinations</a:t>
            </a:r>
            <a:r>
              <a:rPr lang="en-GB" altLang="en-US" dirty="0" smtClean="0"/>
              <a:t> of hazards should be considered: </a:t>
            </a:r>
          </a:p>
          <a:p>
            <a:pPr marL="720000" lvl="1" indent="-360000">
              <a:lnSpc>
                <a:spcPct val="100000"/>
              </a:lnSpc>
              <a:spcBef>
                <a:spcPts val="300"/>
              </a:spcBef>
              <a:spcAft>
                <a:spcPts val="300"/>
              </a:spcAft>
            </a:pPr>
            <a:r>
              <a:rPr lang="en-GB" altLang="en-US" dirty="0" smtClean="0"/>
              <a:t>Hazards have the potential to occur at the same conditions and at the same time (e.g. high winds and snow precipitation);</a:t>
            </a:r>
          </a:p>
          <a:p>
            <a:pPr marL="720000" lvl="1" indent="-360000">
              <a:lnSpc>
                <a:spcPct val="100000"/>
              </a:lnSpc>
              <a:spcBef>
                <a:spcPts val="300"/>
              </a:spcBef>
              <a:spcAft>
                <a:spcPts val="300"/>
              </a:spcAft>
            </a:pPr>
            <a:r>
              <a:rPr lang="en-GB" altLang="en-US" dirty="0" smtClean="0"/>
              <a:t>One external hazard can induce other (e.g. a seismically induced external flood accompanied by dam failure); </a:t>
            </a:r>
          </a:p>
          <a:p>
            <a:pPr marL="720000" lvl="1" indent="-360000">
              <a:lnSpc>
                <a:spcPct val="100000"/>
              </a:lnSpc>
              <a:spcBef>
                <a:spcPts val="300"/>
              </a:spcBef>
              <a:spcAft>
                <a:spcPts val="300"/>
              </a:spcAft>
            </a:pPr>
            <a:r>
              <a:rPr lang="en-GB" altLang="en-US" dirty="0" smtClean="0"/>
              <a:t>External hazards can induce internal hazards (e.g. seismically induced internal fires or floods);</a:t>
            </a:r>
          </a:p>
          <a:p>
            <a:pPr marL="720000" lvl="1" indent="-360000">
              <a:lnSpc>
                <a:spcPct val="100000"/>
              </a:lnSpc>
              <a:spcBef>
                <a:spcPts val="300"/>
              </a:spcBef>
              <a:spcAft>
                <a:spcPts val="300"/>
              </a:spcAft>
            </a:pPr>
            <a:r>
              <a:rPr lang="en-GB" altLang="en-US" dirty="0" smtClean="0"/>
              <a:t>One internal hazard can induce other internal hazards (e.g. internal floods induced by internal missiles).</a:t>
            </a:r>
          </a:p>
          <a:p>
            <a:endParaRPr lang="en-US" altLang="en-US" dirty="0" smtClean="0"/>
          </a:p>
        </p:txBody>
      </p:sp>
    </p:spTree>
    <p:extLst>
      <p:ext uri="{BB962C8B-B14F-4D97-AF65-F5344CB8AC3E}">
        <p14:creationId xmlns:p14="http://schemas.microsoft.com/office/powerpoint/2010/main" val="2865319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90048645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82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91565761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43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23200761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64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It is important to note that though initiating events caused by external and internal hazards are treated roughly with the same methodology as internal initiating events, they have important specificities that have to be underlined, for instance: </a:t>
            </a:r>
          </a:p>
          <a:p>
            <a:pPr>
              <a:buFontTx/>
              <a:buChar char="•"/>
            </a:pPr>
            <a:r>
              <a:rPr lang="en-GB" altLang="en-US" dirty="0" smtClean="0"/>
              <a:t>There are very important correlations between the IE, the component failures, the containment behaviour; </a:t>
            </a:r>
          </a:p>
          <a:p>
            <a:pPr>
              <a:buFontTx/>
              <a:buChar char="•"/>
            </a:pPr>
            <a:r>
              <a:rPr lang="en-GB" altLang="en-US" dirty="0" smtClean="0"/>
              <a:t>Particular components which are not considered in the case of internal IEs because they have a low failure probability, need to be introduced because their failure probability becomes significant in case of internal or external hazards (electrical cables in case of fire, structures in case of earthquake); </a:t>
            </a:r>
          </a:p>
          <a:p>
            <a:pPr>
              <a:buFontTx/>
              <a:buChar char="•"/>
            </a:pPr>
            <a:r>
              <a:rPr lang="en-GB" altLang="en-US" dirty="0" smtClean="0"/>
              <a:t>Due to these specificities, the treatment of external and internal hazards needs particular analysis, including new event sequences and new system analysis.</a:t>
            </a:r>
            <a:endParaRPr lang="en-US" altLang="en-US" dirty="0" smtClean="0"/>
          </a:p>
        </p:txBody>
      </p:sp>
    </p:spTree>
    <p:extLst>
      <p:ext uri="{BB962C8B-B14F-4D97-AF65-F5344CB8AC3E}">
        <p14:creationId xmlns:p14="http://schemas.microsoft.com/office/powerpoint/2010/main" val="388692422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smtClean="0"/>
              <a:t>Also note, that the internal and external hazards shall also be included in the low power and shut-down PSA.</a:t>
            </a:r>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100</a:t>
            </a:fld>
            <a:endParaRPr lang="en-GB"/>
          </a:p>
        </p:txBody>
      </p:sp>
    </p:spTree>
    <p:extLst>
      <p:ext uri="{BB962C8B-B14F-4D97-AF65-F5344CB8AC3E}">
        <p14:creationId xmlns:p14="http://schemas.microsoft.com/office/powerpoint/2010/main" val="286755248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GB" dirty="0" smtClean="0"/>
              <a:t>The scheme in</a:t>
            </a:r>
            <a:r>
              <a:rPr lang="en-GB" baseline="0" dirty="0" smtClean="0"/>
              <a:t> the figure is quite simplified. In practice a much larger number of low power and shut down states are defined for separate analysis, e.g. cases of hot shut down, cold shut down with closed reactor, open reactor with fuel, refuelling, full removal of fuel from the reactor, fuel load, etc.</a:t>
            </a:r>
            <a:endParaRPr lang="hu-HU" dirty="0"/>
          </a:p>
        </p:txBody>
      </p:sp>
      <p:sp>
        <p:nvSpPr>
          <p:cNvPr id="4" name="Dia számának helye 3"/>
          <p:cNvSpPr>
            <a:spLocks noGrp="1"/>
          </p:cNvSpPr>
          <p:nvPr>
            <p:ph type="sldNum" sz="quarter" idx="10"/>
          </p:nvPr>
        </p:nvSpPr>
        <p:spPr/>
        <p:txBody>
          <a:bodyPr/>
          <a:lstStyle/>
          <a:p>
            <a:fld id="{5750A1E1-C8D9-4447-9192-37BA973CD27A}" type="slidenum">
              <a:rPr lang="en-GB" smtClean="0"/>
              <a:t>101</a:t>
            </a:fld>
            <a:endParaRPr lang="en-GB"/>
          </a:p>
        </p:txBody>
      </p:sp>
    </p:spTree>
    <p:extLst>
      <p:ext uri="{BB962C8B-B14F-4D97-AF65-F5344CB8AC3E}">
        <p14:creationId xmlns:p14="http://schemas.microsoft.com/office/powerpoint/2010/main" val="8201301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35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370919680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56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Tree>
    <p:extLst>
      <p:ext uri="{BB962C8B-B14F-4D97-AF65-F5344CB8AC3E}">
        <p14:creationId xmlns:p14="http://schemas.microsoft.com/office/powerpoint/2010/main" val="86856197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The use of term: “operational states” in the</a:t>
            </a:r>
            <a:r>
              <a:rPr lang="en-GB" altLang="en-US" baseline="0" dirty="0" smtClean="0"/>
              <a:t> textbook is incorrect, since it is a defined term with different meaning. The term “plant operational states” is generally used in LPS PSA, which is not to be confused with the term “plant states” (as it is defined in the IAEA Glossary, and also in the Module 6 material).</a:t>
            </a:r>
          </a:p>
          <a:p>
            <a:endParaRPr lang="en-GB" altLang="en-US" baseline="0" dirty="0" smtClean="0"/>
          </a:p>
          <a:p>
            <a:r>
              <a:rPr lang="en-GB" altLang="en-US" baseline="0" dirty="0" smtClean="0"/>
              <a:t>In practice, </a:t>
            </a:r>
            <a:r>
              <a:rPr lang="en-GB" altLang="en-US" baseline="0" smtClean="0"/>
              <a:t>in  Level-2 PSA </a:t>
            </a:r>
            <a:r>
              <a:rPr lang="en-GB" altLang="en-US" baseline="0" dirty="0" smtClean="0"/>
              <a:t>10-25 POSs are defined and analysed.</a:t>
            </a:r>
          </a:p>
          <a:p>
            <a:endParaRPr lang="en-GB" altLang="en-US" dirty="0" smtClean="0"/>
          </a:p>
        </p:txBody>
      </p:sp>
    </p:spTree>
    <p:extLst>
      <p:ext uri="{BB962C8B-B14F-4D97-AF65-F5344CB8AC3E}">
        <p14:creationId xmlns:p14="http://schemas.microsoft.com/office/powerpoint/2010/main" val="162260200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38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smtClean="0"/>
          </a:p>
        </p:txBody>
      </p:sp>
    </p:spTree>
    <p:extLst>
      <p:ext uri="{BB962C8B-B14F-4D97-AF65-F5344CB8AC3E}">
        <p14:creationId xmlns:p14="http://schemas.microsoft.com/office/powerpoint/2010/main" val="372115535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Rot="1" noChangeAspect="1" noChangeArrowheads="1" noTextEdit="1"/>
          </p:cNvSpPr>
          <p:nvPr>
            <p:ph type="sldImg"/>
          </p:nvPr>
        </p:nvSpPr>
        <p:spPr bwMode="auto">
          <a:xfrm>
            <a:off x="779463" y="768350"/>
            <a:ext cx="554037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17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smtClean="0"/>
              <a:t>Thus the examination of plant procedures for changing RCS configurations, testing and maintenance is essential in the initiating events analysis for low power and shutdown PSA.</a:t>
            </a:r>
          </a:p>
        </p:txBody>
      </p:sp>
    </p:spTree>
    <p:extLst>
      <p:ext uri="{BB962C8B-B14F-4D97-AF65-F5344CB8AC3E}">
        <p14:creationId xmlns:p14="http://schemas.microsoft.com/office/powerpoint/2010/main" val="1665981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a:xfrm>
            <a:off x="350488" y="1772816"/>
            <a:ext cx="9283032" cy="108012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0488" y="3573016"/>
            <a:ext cx="9283032"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80000"/>
            <a:ext cx="2717862"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36576" y="73943"/>
            <a:ext cx="200025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chemeClr val="bg1"/>
                </a:solidFill>
                <a:latin typeface="Calibri" panose="020F0502020204030204" pitchFamily="34" charset="0"/>
                <a:ea typeface="+mn-ea"/>
                <a:cs typeface="+mn-cs"/>
              </a:rPr>
              <a:t>Basic Professional Training Course on</a:t>
            </a:r>
            <a:r>
              <a:rPr lang="en-US" sz="1600" b="1" kern="1200" dirty="0" smtClean="0">
                <a:solidFill>
                  <a:schemeClr val="bg1"/>
                </a:solidFill>
                <a:latin typeface="Calibri" panose="020F0502020204030204" pitchFamily="34" charset="0"/>
                <a:ea typeface="+mn-ea"/>
                <a:cs typeface="+mn-cs"/>
              </a:rPr>
              <a:t> Nuclear Safety</a:t>
            </a:r>
            <a:endParaRPr lang="hu-HU" sz="1600" b="1"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Ghana </a:t>
            </a:r>
            <a:r>
              <a:rPr lang="en-US" sz="1400" b="0" kern="1200" dirty="0" smtClean="0">
                <a:solidFill>
                  <a:schemeClr val="bg1"/>
                </a:solidFill>
                <a:latin typeface="Calibri" panose="020F0502020204030204" pitchFamily="34" charset="0"/>
                <a:ea typeface="+mn-ea"/>
                <a:cs typeface="+mn-cs"/>
              </a:rPr>
              <a:t>Nuclear Regulatory Authority</a:t>
            </a:r>
            <a:endParaRPr lang="hu-HU" sz="1400" b="0"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0" kern="1200" dirty="0" smtClean="0">
                <a:solidFill>
                  <a:schemeClr val="bg1"/>
                </a:solidFill>
                <a:latin typeface="Calibri" panose="020F0502020204030204" pitchFamily="34" charset="0"/>
                <a:ea typeface="+mn-ea"/>
                <a:cs typeface="+mn-cs"/>
              </a:rPr>
              <a:t>7 - 18 May &amp; 18 - 29 June 2018</a:t>
            </a:r>
          </a:p>
        </p:txBody>
      </p:sp>
    </p:spTree>
    <p:extLst>
      <p:ext uri="{BB962C8B-B14F-4D97-AF65-F5344CB8AC3E}">
        <p14:creationId xmlns:p14="http://schemas.microsoft.com/office/powerpoint/2010/main" val="31789343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3" name="Date Placeholder 12"/>
          <p:cNvSpPr>
            <a:spLocks noGrp="1"/>
          </p:cNvSpPr>
          <p:nvPr>
            <p:ph type="dt" sz="half" idx="10"/>
          </p:nvPr>
        </p:nvSpPr>
        <p:spPr/>
        <p:txBody>
          <a:bodyPr/>
          <a:lstStyle/>
          <a:p>
            <a:pPr algn="ctr"/>
            <a:r>
              <a:rPr lang="hu-HU" smtClean="0"/>
              <a:t>15-26 January - 19-30 March 2018</a:t>
            </a:r>
            <a:endParaRPr lang="en-US" dirty="0"/>
          </a:p>
        </p:txBody>
      </p:sp>
      <p:sp>
        <p:nvSpPr>
          <p:cNvPr id="14" name="Footer Placeholder 13"/>
          <p:cNvSpPr>
            <a:spLocks noGrp="1"/>
          </p:cNvSpPr>
          <p:nvPr>
            <p:ph type="ftr" sz="quarter" idx="11"/>
          </p:nvPr>
        </p:nvSpPr>
        <p:spPr/>
        <p:txBody>
          <a:bodyPr/>
          <a:lstStyle/>
          <a:p>
            <a:pPr algn="l"/>
            <a:r>
              <a:rPr lang="en-US" smtClean="0"/>
              <a:t>Title of the presentation</a:t>
            </a:r>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a:ln>
            <a:noFill/>
          </a:ln>
        </p:spPr>
      </p:pic>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5005" y="174778"/>
            <a:ext cx="2708831"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60478" y="315435"/>
            <a:ext cx="2177526"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rgbClr val="000000"/>
                </a:solidFill>
                <a:latin typeface="Calibri" panose="020F0502020204030204" pitchFamily="34" charset="0"/>
                <a:ea typeface="+mn-ea"/>
                <a:cs typeface="+mn-cs"/>
              </a:rPr>
              <a:t>Basic Professional Training Course on</a:t>
            </a:r>
            <a:r>
              <a:rPr lang="en-US" sz="1600" b="1" kern="1200" dirty="0" smtClean="0">
                <a:solidFill>
                  <a:srgbClr val="000000"/>
                </a:solidFill>
                <a:latin typeface="Calibri" panose="020F0502020204030204" pitchFamily="34" charset="0"/>
                <a:ea typeface="+mn-ea"/>
                <a:cs typeface="+mn-cs"/>
              </a:rPr>
              <a:t> Nuclear Safety</a:t>
            </a:r>
            <a:endParaRPr lang="hu-HU" sz="1600" b="1"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Ghana </a:t>
            </a:r>
            <a:r>
              <a:rPr lang="en-US" sz="1400" b="0" kern="1200" dirty="0" smtClean="0">
                <a:solidFill>
                  <a:srgbClr val="000000"/>
                </a:solidFill>
                <a:latin typeface="Calibri" panose="020F0502020204030204" pitchFamily="34" charset="0"/>
                <a:ea typeface="+mn-ea"/>
                <a:cs typeface="+mn-cs"/>
              </a:rPr>
              <a:t>Nuclear Regulatory Authority</a:t>
            </a:r>
            <a:endParaRPr lang="hu-HU" sz="1400" b="0"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hu-HU" sz="1400" b="0" kern="1200" dirty="0" smtClean="0">
                <a:solidFill>
                  <a:srgbClr val="000000"/>
                </a:solidFill>
                <a:latin typeface="Calibri" panose="020F0502020204030204" pitchFamily="34" charset="0"/>
                <a:ea typeface="+mn-ea"/>
                <a:cs typeface="+mn-cs"/>
              </a:rPr>
              <a:t>15-26 January</a:t>
            </a:r>
            <a:r>
              <a:rPr lang="en-GB" sz="1400" b="0" kern="1200" dirty="0" smtClean="0">
                <a:solidFill>
                  <a:srgbClr val="000000"/>
                </a:solidFill>
                <a:latin typeface="Calibri" panose="020F0502020204030204" pitchFamily="34" charset="0"/>
                <a:ea typeface="+mn-ea"/>
                <a:cs typeface="+mn-cs"/>
              </a:rPr>
              <a:t> – </a:t>
            </a:r>
            <a:r>
              <a:rPr lang="hu-HU" sz="1400" b="0" kern="1200" dirty="0" smtClean="0">
                <a:solidFill>
                  <a:srgbClr val="000000"/>
                </a:solidFill>
                <a:latin typeface="Calibri" panose="020F0502020204030204" pitchFamily="34" charset="0"/>
                <a:ea typeface="+mn-ea"/>
                <a:cs typeface="+mn-cs"/>
              </a:rPr>
              <a:t>19-30 March </a:t>
            </a:r>
            <a:r>
              <a:rPr lang="en-US" sz="1400" b="0" kern="1200" dirty="0" smtClean="0">
                <a:solidFill>
                  <a:srgbClr val="000000"/>
                </a:solidFill>
                <a:latin typeface="Calibri" panose="020F0502020204030204" pitchFamily="34" charset="0"/>
                <a:ea typeface="+mn-ea"/>
                <a:cs typeface="+mn-cs"/>
              </a:rPr>
              <a:t>201</a:t>
            </a:r>
            <a:r>
              <a:rPr lang="hu-HU" sz="1400" b="0" kern="1200" dirty="0" smtClean="0">
                <a:solidFill>
                  <a:srgbClr val="000000"/>
                </a:solidFill>
                <a:latin typeface="Calibri" panose="020F0502020204030204" pitchFamily="34" charset="0"/>
                <a:ea typeface="+mn-ea"/>
                <a:cs typeface="+mn-cs"/>
              </a:rPr>
              <a:t>8</a:t>
            </a:r>
          </a:p>
        </p:txBody>
      </p:sp>
    </p:spTree>
    <p:extLst>
      <p:ext uri="{BB962C8B-B14F-4D97-AF65-F5344CB8AC3E}">
        <p14:creationId xmlns:p14="http://schemas.microsoft.com/office/powerpoint/2010/main"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0000" y="1259999"/>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040000" y="1260000"/>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Date Placeholder 13"/>
          <p:cNvSpPr>
            <a:spLocks noGrp="1"/>
          </p:cNvSpPr>
          <p:nvPr>
            <p:ph type="dt" sz="half" idx="10"/>
          </p:nvPr>
        </p:nvSpPr>
        <p:spPr/>
        <p:txBody>
          <a:bodyPr/>
          <a:lstStyle>
            <a:lvl1pPr algn="ctr">
              <a:defRPr/>
            </a:lvl1pPr>
          </a:lstStyle>
          <a:p>
            <a:r>
              <a:rPr lang="hu-HU" smtClean="0"/>
              <a:t>15-26 January - 19-30 March 2018</a:t>
            </a:r>
            <a:endParaRPr lang="en-US" dirty="0"/>
          </a:p>
        </p:txBody>
      </p:sp>
      <p:sp>
        <p:nvSpPr>
          <p:cNvPr id="15" name="Footer Placeholder 14"/>
          <p:cNvSpPr>
            <a:spLocks noGrp="1"/>
          </p:cNvSpPr>
          <p:nvPr>
            <p:ph type="ftr" sz="quarter" idx="11"/>
          </p:nvPr>
        </p:nvSpPr>
        <p:spPr/>
        <p:txBody>
          <a:bodyPr/>
          <a:lstStyle>
            <a:lvl1pPr algn="l">
              <a:defRPr/>
            </a:lvl1pPr>
          </a:lstStyle>
          <a:p>
            <a:r>
              <a:rPr lang="en-US" smtClean="0"/>
              <a:t>Title of the presentation</a:t>
            </a:r>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268225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8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80000" y="1800000"/>
            <a:ext cx="4680000" cy="4680000"/>
          </a:xfrm>
        </p:spPr>
        <p:txBody>
          <a:bodyPr/>
          <a:lstStyle>
            <a:lvl1pPr marL="252000" indent="-252000">
              <a:defRPr sz="2800"/>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504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040000" y="1800000"/>
            <a:ext cx="4680000" cy="4680000"/>
          </a:xfrm>
        </p:spPr>
        <p:txBody>
          <a:bodyPr/>
          <a:lstStyle>
            <a:lvl1pPr marL="360000" indent="-360000">
              <a:defRPr lang="en-US" sz="2800" kern="1200" dirty="0" smtClean="0">
                <a:solidFill>
                  <a:srgbClr val="000000"/>
                </a:solidFill>
                <a:latin typeface="Calibri" panose="020F0502020204030204" pitchFamily="34" charset="0"/>
                <a:ea typeface="+mn-ea"/>
                <a:cs typeface="+mn-cs"/>
              </a:defRPr>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marL="252000" lvl="0" indent="-252000" algn="l" defTabSz="900000" rtl="0" eaLnBrk="1" latinLnBrk="0" hangingPunct="1">
              <a:spcBef>
                <a:spcPts val="600"/>
              </a:spcBef>
              <a:buFont typeface="Arial" panose="020B0604020202020204" pitchFamily="34" charset="0"/>
              <a:buChar char="•"/>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6" name="Date Placeholder 15"/>
          <p:cNvSpPr>
            <a:spLocks noGrp="1"/>
          </p:cNvSpPr>
          <p:nvPr>
            <p:ph type="dt" sz="half" idx="10"/>
          </p:nvPr>
        </p:nvSpPr>
        <p:spPr/>
        <p:txBody>
          <a:bodyPr/>
          <a:lstStyle>
            <a:lvl1pPr algn="ctr">
              <a:defRPr/>
            </a:lvl1pPr>
          </a:lstStyle>
          <a:p>
            <a:r>
              <a:rPr lang="hu-HU" smtClean="0"/>
              <a:t>15-26 January - 19-30 March 2018</a:t>
            </a:r>
            <a:endParaRPr lang="en-US" dirty="0"/>
          </a:p>
        </p:txBody>
      </p:sp>
      <p:sp>
        <p:nvSpPr>
          <p:cNvPr id="17" name="Footer Placeholder 16"/>
          <p:cNvSpPr>
            <a:spLocks noGrp="1"/>
          </p:cNvSpPr>
          <p:nvPr>
            <p:ph type="ftr" sz="quarter" idx="11"/>
          </p:nvPr>
        </p:nvSpPr>
        <p:spPr/>
        <p:txBody>
          <a:bodyPr/>
          <a:lstStyle>
            <a:lvl1pPr algn="l">
              <a:defRPr/>
            </a:lvl1pPr>
          </a:lstStyle>
          <a:p>
            <a:r>
              <a:rPr lang="en-US" smtClean="0"/>
              <a:t>Title of the presentation</a:t>
            </a:r>
            <a:endParaRPr lang="en-US" dirty="0"/>
          </a:p>
        </p:txBody>
      </p:sp>
      <p:sp>
        <p:nvSpPr>
          <p:cNvPr id="18" name="Slide Number Placeholder 17"/>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83371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a:xfrm>
            <a:off x="6660000" y="6480000"/>
            <a:ext cx="2520000" cy="252000"/>
          </a:xfrm>
        </p:spPr>
        <p:txBody>
          <a:bodyPr/>
          <a:lstStyle>
            <a:lvl1pPr algn="ctr">
              <a:defRPr/>
            </a:lvl1pPr>
          </a:lstStyle>
          <a:p>
            <a:r>
              <a:rPr lang="hu-HU" smtClean="0"/>
              <a:t>15-26 January - 19-30 March 2018</a:t>
            </a:r>
            <a:endParaRPr lang="en-US" dirty="0"/>
          </a:p>
        </p:txBody>
      </p:sp>
      <p:sp>
        <p:nvSpPr>
          <p:cNvPr id="10" name="Footer Placeholder 9"/>
          <p:cNvSpPr>
            <a:spLocks noGrp="1"/>
          </p:cNvSpPr>
          <p:nvPr>
            <p:ph type="ftr" sz="quarter" idx="11"/>
          </p:nvPr>
        </p:nvSpPr>
        <p:spPr/>
        <p:txBody>
          <a:bodyPr/>
          <a:lstStyle>
            <a:lvl1pPr algn="l">
              <a:defRPr/>
            </a:lvl1pPr>
          </a:lstStyle>
          <a:p>
            <a:r>
              <a:rPr lang="en-US" dirty="0" smtClean="0"/>
              <a:t>Title of the presentation</a:t>
            </a:r>
            <a:endParaRPr lang="en-US" dirty="0"/>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19218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lvl1pPr algn="ctr">
              <a:defRPr/>
            </a:lvl1pPr>
          </a:lstStyle>
          <a:p>
            <a:r>
              <a:rPr lang="hu-HU" smtClean="0"/>
              <a:t>15-26 January - 19-30 March 2018</a:t>
            </a:r>
            <a:endParaRPr lang="en-US" dirty="0"/>
          </a:p>
        </p:txBody>
      </p:sp>
      <p:sp>
        <p:nvSpPr>
          <p:cNvPr id="12" name="Footer Placeholder 11"/>
          <p:cNvSpPr>
            <a:spLocks noGrp="1"/>
          </p:cNvSpPr>
          <p:nvPr>
            <p:ph type="ftr" sz="quarter" idx="11"/>
          </p:nvPr>
        </p:nvSpPr>
        <p:spPr/>
        <p:txBody>
          <a:bodyPr/>
          <a:lstStyle>
            <a:lvl1pPr algn="l">
              <a:defRPr/>
            </a:lvl1pPr>
          </a:lstStyle>
          <a:p>
            <a:r>
              <a:rPr lang="en-US" smtClean="0"/>
              <a:t>Title of the presentation</a:t>
            </a:r>
            <a:endParaRPr lang="en-US" dirty="0"/>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071505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Click to edit Master title style</a:t>
            </a:r>
            <a:endParaRPr lang="en-GB" noProof="0" dirty="0"/>
          </a:p>
        </p:txBody>
      </p:sp>
      <p:sp>
        <p:nvSpPr>
          <p:cNvPr id="4" name="Content Placeholder 2"/>
          <p:cNvSpPr>
            <a:spLocks noGrp="1"/>
          </p:cNvSpPr>
          <p:nvPr>
            <p:ph idx="1"/>
          </p:nvPr>
        </p:nvSpPr>
        <p:spPr>
          <a:xfrm rot="5400000">
            <a:off x="2612230" y="-620578"/>
            <a:ext cx="4681538" cy="8891322"/>
          </a:xfrm>
          <a:prstGeom prst="rect">
            <a:avLst/>
          </a:prstGeom>
        </p:spPr>
        <p:txBody>
          <a:bodyPr/>
          <a:lstStyle>
            <a:lvl1pPr marL="360000" indent="-360000">
              <a:lnSpc>
                <a:spcPct val="100000"/>
              </a:lnSpc>
              <a:spcBef>
                <a:spcPts val="600"/>
              </a:spcBef>
              <a:spcAft>
                <a:spcPts val="600"/>
              </a:spcAft>
              <a:defRPr/>
            </a:lvl1pPr>
            <a:lvl2pPr marL="720000" indent="-360000">
              <a:lnSpc>
                <a:spcPct val="100000"/>
              </a:lnSpc>
              <a:spcBef>
                <a:spcPts val="300"/>
              </a:spcBef>
              <a:spcAft>
                <a:spcPts val="300"/>
              </a:spcAft>
              <a:buSzPct val="90000"/>
              <a:buFont typeface="Arial" panose="020B0604020202020204" pitchFamily="34" charset="0"/>
              <a:buChar char="−"/>
              <a:defRPr/>
            </a:lvl2pPr>
            <a:lvl3pPr marL="1080000" indent="-288000">
              <a:lnSpc>
                <a:spcPct val="100000"/>
              </a:lnSpc>
              <a:spcBef>
                <a:spcPts val="200"/>
              </a:spcBef>
              <a:spcAft>
                <a:spcPts val="200"/>
              </a:spcAft>
              <a:buSzPct val="90000"/>
              <a:buFont typeface="Arial" panose="020B0604020202020204" pitchFamily="34" charset="0"/>
              <a:buChar char="−"/>
              <a:defRPr/>
            </a:lvl3pPr>
            <a:lvl4pPr marL="1368000" indent="-180000">
              <a:lnSpc>
                <a:spcPct val="100000"/>
              </a:lnSpc>
              <a:spcBef>
                <a:spcPts val="200"/>
              </a:spcBef>
              <a:spcAft>
                <a:spcPts val="200"/>
              </a:spcAft>
              <a:buSzPct val="90000"/>
              <a:buFont typeface="Arial" panose="020B0604020202020204" pitchFamily="34" charset="0"/>
              <a:buChar char="−"/>
              <a:defRPr/>
            </a:lvl4pPr>
            <a:lvl5pPr marL="1548000" indent="-180000">
              <a:lnSpc>
                <a:spcPct val="100000"/>
              </a:lnSpc>
              <a:spcBef>
                <a:spcPts val="100"/>
              </a:spcBef>
              <a:spcAft>
                <a:spcPts val="400"/>
              </a:spcAft>
              <a:buSzPct val="90000"/>
              <a:buFont typeface="Arial" panose="020B0604020202020204" pitchFamily="34" charset="0"/>
              <a:buChar char="−"/>
              <a:defRPr/>
            </a:lvl5pPr>
          </a:lstStyle>
          <a:p>
            <a:pPr lvl="0"/>
            <a:r>
              <a:rPr lang="en-GB" noProof="0" dirty="0" smtClean="0"/>
              <a:t>Click to edit Master text styles</a:t>
            </a:r>
          </a:p>
          <a:p>
            <a:pPr lvl="1"/>
            <a:r>
              <a:rPr lang="en-GB" noProof="0" dirty="0" smtClean="0"/>
              <a:t>Second level</a:t>
            </a:r>
          </a:p>
          <a:p>
            <a:pPr lvl="2"/>
            <a:r>
              <a:rPr lang="en-GB" noProof="0" dirty="0" smtClean="0"/>
              <a:t>Third level</a:t>
            </a:r>
          </a:p>
          <a:p>
            <a:pPr lvl="3"/>
            <a:r>
              <a:rPr lang="en-GB" noProof="0" dirty="0" smtClean="0"/>
              <a:t>Fourth level</a:t>
            </a:r>
          </a:p>
          <a:p>
            <a:pPr lvl="4"/>
            <a:r>
              <a:rPr lang="en-GB" noProof="0" dirty="0" smtClean="0"/>
              <a:t>Fifth level</a:t>
            </a:r>
            <a:endParaRPr lang="en-GB" noProof="0" dirty="0"/>
          </a:p>
        </p:txBody>
      </p:sp>
      <p:sp>
        <p:nvSpPr>
          <p:cNvPr id="5" name="Slide Number Placeholder 4"/>
          <p:cNvSpPr>
            <a:spLocks noGrp="1"/>
          </p:cNvSpPr>
          <p:nvPr>
            <p:ph type="sldNum" sz="quarter" idx="10"/>
          </p:nvPr>
        </p:nvSpPr>
        <p:spPr/>
        <p:txBody>
          <a:bodyPr/>
          <a:lstStyle>
            <a:lvl1pPr>
              <a:defRPr/>
            </a:lvl1pPr>
          </a:lstStyle>
          <a:p>
            <a:fld id="{95B587EF-26BB-4032-BB6F-10C04C5C6114}" type="slidenum">
              <a:rPr lang="sl-SI" altLang="en-US"/>
              <a:pPr/>
              <a:t>‹#›</a:t>
            </a:fld>
            <a:endParaRPr lang="sl-SI" altLang="en-US"/>
          </a:p>
        </p:txBody>
      </p:sp>
    </p:spTree>
    <p:extLst>
      <p:ext uri="{BB962C8B-B14F-4D97-AF65-F5344CB8AC3E}">
        <p14:creationId xmlns:p14="http://schemas.microsoft.com/office/powerpoint/2010/main" val="378921239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userDrawn="1"/>
        </p:nvSpPr>
        <p:spPr>
          <a:xfrm flipH="1" flipV="1">
            <a:off x="1" y="5301208"/>
            <a:ext cx="6903217"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11" name="Rectangle 10"/>
          <p:cNvSpPr/>
          <p:nvPr userDrawn="1"/>
        </p:nvSpPr>
        <p:spPr>
          <a:xfrm>
            <a:off x="2" y="0"/>
            <a:ext cx="9905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8"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hu-HU" smtClean="0"/>
              <a:t>15-26 January - 19-30 March 2018</a:t>
            </a:r>
            <a:endParaRPr lang="en-US" dirty="0"/>
          </a:p>
        </p:txBody>
      </p:sp>
      <p:sp>
        <p:nvSpPr>
          <p:cNvPr id="9" name="Rectangle 6"/>
          <p:cNvSpPr>
            <a:spLocks noGrp="1" noChangeArrowheads="1"/>
          </p:cNvSpPr>
          <p:nvPr>
            <p:ph type="ftr" sz="quarter" idx="3"/>
          </p:nvPr>
        </p:nvSpPr>
        <p:spPr bwMode="white">
          <a:xfrm>
            <a:off x="1800000" y="6480000"/>
            <a:ext cx="486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l"/>
            <a:r>
              <a:rPr lang="en-US" dirty="0" smtClean="0"/>
              <a:t>Title of the presentation</a:t>
            </a:r>
            <a:endParaRPr lang="en-US" dirty="0"/>
          </a:p>
        </p:txBody>
      </p:sp>
      <p:sp>
        <p:nvSpPr>
          <p:cNvPr id="10"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180000" y="180000"/>
            <a:ext cx="9000000" cy="900000"/>
          </a:xfrm>
          <a:prstGeom prst="rect">
            <a:avLst/>
          </a:prstGeom>
        </p:spPr>
        <p:txBody>
          <a:bodyPr vert="horz" lIns="72000" tIns="36000" rIns="0" bIns="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80000" y="1259999"/>
            <a:ext cx="9540000" cy="5220000"/>
          </a:xfrm>
          <a:prstGeom prst="rect">
            <a:avLst/>
          </a:prstGeom>
        </p:spPr>
        <p:txBody>
          <a:bodyPr vert="horz" lIns="72000" tIns="3600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027" name="Picture 3"/>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9403200" y="180000"/>
            <a:ext cx="463362" cy="56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2" r:id="rId4"/>
    <p:sldLayoutId id="2147483653" r:id="rId5"/>
    <p:sldLayoutId id="2147483654" r:id="rId6"/>
    <p:sldLayoutId id="2147483655" r:id="rId7"/>
    <p:sldLayoutId id="2147483660" r:id="rId8"/>
  </p:sldLayoutIdLst>
  <p:timing>
    <p:tnLst>
      <p:par>
        <p:cTn id="1" dur="indefinite" restart="never" nodeType="tmRoot"/>
      </p:par>
    </p:tnLst>
  </p:timing>
  <p:hf hdr="0" ftr="0" dt="0"/>
  <p:txStyles>
    <p:title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p:titleStyle>
    <p:body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slide" Target="slide124.xml"/><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slide" Target="slide1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2.wmf"/><Relationship Id="rId4" Type="http://schemas.openxmlformats.org/officeDocument/2006/relationships/oleObject" Target="../embeddings/oleObject1.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slide" Target="slide3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 Target="slide123.xml"/><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slide" Target="slide12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slide" Target="slide124.xml"/><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slide" Target="slide124.xml"/><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sz="3200" dirty="0">
                <a:solidFill>
                  <a:schemeClr val="tx1">
                    <a:lumMod val="20000"/>
                    <a:lumOff val="80000"/>
                  </a:schemeClr>
                </a:solidFill>
              </a:rPr>
              <a:t>Module VII</a:t>
            </a:r>
            <a:r>
              <a:rPr lang="en-GB" sz="2800" dirty="0">
                <a:solidFill>
                  <a:schemeClr val="tx1">
                    <a:lumMod val="20000"/>
                    <a:lumOff val="80000"/>
                  </a:schemeClr>
                </a:solidFill>
              </a:rPr>
              <a:t/>
            </a:r>
            <a:br>
              <a:rPr lang="en-GB" sz="2800" dirty="0">
                <a:solidFill>
                  <a:schemeClr val="tx1">
                    <a:lumMod val="20000"/>
                    <a:lumOff val="80000"/>
                  </a:schemeClr>
                </a:solidFill>
              </a:rPr>
            </a:br>
            <a:r>
              <a:rPr lang="en-GB" sz="1600" dirty="0">
                <a:solidFill>
                  <a:srgbClr val="654A15"/>
                </a:solidFill>
              </a:rPr>
              <a:t> </a:t>
            </a:r>
            <a:r>
              <a:rPr lang="en-GB" sz="2800" dirty="0">
                <a:solidFill>
                  <a:srgbClr val="654A15"/>
                </a:solidFill>
              </a:rPr>
              <a:t/>
            </a:r>
            <a:br>
              <a:rPr lang="en-GB" sz="2800" dirty="0">
                <a:solidFill>
                  <a:srgbClr val="654A15"/>
                </a:solidFill>
              </a:rPr>
            </a:br>
            <a:r>
              <a:rPr lang="en-GB" kern="0" dirty="0">
                <a:latin typeface="Arial"/>
              </a:rPr>
              <a:t>Probabilistic safety assessment</a:t>
            </a:r>
            <a:endParaRPr lang="en-GB" dirty="0"/>
          </a:p>
        </p:txBody>
      </p:sp>
      <p:sp>
        <p:nvSpPr>
          <p:cNvPr id="3" name="Subtitle 2"/>
          <p:cNvSpPr>
            <a:spLocks noGrp="1"/>
          </p:cNvSpPr>
          <p:nvPr>
            <p:ph type="subTitle" idx="1"/>
          </p:nvPr>
        </p:nvSpPr>
        <p:spPr/>
        <p:txBody>
          <a:bodyPr/>
          <a:lstStyle/>
          <a:p>
            <a:r>
              <a:rPr lang="hu-HU" dirty="0" smtClean="0"/>
              <a:t>F. Adorján</a:t>
            </a:r>
            <a:endParaRPr lang="hu-HU" dirty="0"/>
          </a:p>
          <a:p>
            <a:r>
              <a:rPr lang="hu-HU" dirty="0" smtClean="0"/>
              <a:t>HAEA </a:t>
            </a:r>
            <a:r>
              <a:rPr lang="en-US" dirty="0" smtClean="0"/>
              <a:t>(retired</a:t>
            </a:r>
            <a:r>
              <a:rPr lang="en-US" dirty="0"/>
              <a:t>)</a:t>
            </a:r>
            <a:endParaRPr lang="hu-HU" dirty="0"/>
          </a:p>
          <a:p>
            <a:r>
              <a:rPr lang="hu-HU" dirty="0" err="1" smtClean="0"/>
              <a:t>ferencadorjan</a:t>
            </a:r>
            <a:r>
              <a:rPr lang="hu-HU" dirty="0" smtClean="0"/>
              <a:t>@</a:t>
            </a:r>
            <a:r>
              <a:rPr lang="hu-HU" dirty="0" err="1" smtClean="0"/>
              <a:t>gmail</a:t>
            </a:r>
            <a:r>
              <a:rPr lang="en-US" dirty="0" smtClean="0"/>
              <a:t>.com</a:t>
            </a:r>
            <a:endParaRPr lang="en-GB" dirty="0"/>
          </a:p>
        </p:txBody>
      </p:sp>
    </p:spTree>
    <p:extLst>
      <p:ext uri="{BB962C8B-B14F-4D97-AF65-F5344CB8AC3E}">
        <p14:creationId xmlns:p14="http://schemas.microsoft.com/office/powerpoint/2010/main" val="1444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idx="4294967295"/>
          </p:nvPr>
        </p:nvSpPr>
        <p:spPr/>
        <p:txBody>
          <a:bodyPr/>
          <a:lstStyle/>
          <a:p>
            <a:r>
              <a:rPr lang="en-GB" altLang="en-US" dirty="0" smtClean="0"/>
              <a:t>Value of PSA</a:t>
            </a:r>
            <a:endParaRPr lang="sl-SI" altLang="en-US" dirty="0" smtClean="0"/>
          </a:p>
        </p:txBody>
      </p:sp>
      <p:sp>
        <p:nvSpPr>
          <p:cNvPr id="3" name="Content Placeholder 2"/>
          <p:cNvSpPr>
            <a:spLocks noGrp="1"/>
          </p:cNvSpPr>
          <p:nvPr>
            <p:ph idx="4294967295"/>
          </p:nvPr>
        </p:nvSpPr>
        <p:spPr>
          <a:xfrm>
            <a:off x="514219" y="1484313"/>
            <a:ext cx="8884444" cy="4702175"/>
          </a:xfrm>
          <a:prstGeom prst="rect">
            <a:avLst/>
          </a:prstGeom>
        </p:spPr>
        <p:txBody>
          <a:bodyPr>
            <a:normAutofit fontScale="85000" lnSpcReduction="20000"/>
          </a:bodyPr>
          <a:lstStyle/>
          <a:p>
            <a:pPr marL="358775" indent="-358775">
              <a:lnSpc>
                <a:spcPct val="100000"/>
              </a:lnSpc>
            </a:pPr>
            <a:r>
              <a:rPr lang="en-GB" altLang="ja-JP" dirty="0"/>
              <a:t>The general </a:t>
            </a:r>
            <a:r>
              <a:rPr lang="en-GB" altLang="ja-JP" b="1" dirty="0">
                <a:solidFill>
                  <a:srgbClr val="654A15"/>
                </a:solidFill>
              </a:rPr>
              <a:t>objective</a:t>
            </a:r>
            <a:r>
              <a:rPr lang="en-GB" altLang="ja-JP" dirty="0"/>
              <a:t> of a PSA is to evaluate the probability that an installation will be the origin of </a:t>
            </a:r>
            <a:r>
              <a:rPr lang="en-GB" altLang="ja-JP" b="1" dirty="0">
                <a:solidFill>
                  <a:srgbClr val="654A15"/>
                </a:solidFill>
              </a:rPr>
              <a:t>serious </a:t>
            </a:r>
            <a:r>
              <a:rPr lang="en-GB" altLang="ja-JP" b="1" dirty="0" smtClean="0">
                <a:solidFill>
                  <a:srgbClr val="654A15"/>
                </a:solidFill>
              </a:rPr>
              <a:t>consequences</a:t>
            </a:r>
            <a:r>
              <a:rPr lang="en-GB" altLang="ja-JP" dirty="0" smtClean="0"/>
              <a:t>. </a:t>
            </a:r>
            <a:endParaRPr lang="en-GB" altLang="ja-JP" dirty="0"/>
          </a:p>
          <a:p>
            <a:pPr marL="358775" indent="-358775">
              <a:lnSpc>
                <a:spcPct val="100000"/>
              </a:lnSpc>
            </a:pPr>
            <a:r>
              <a:rPr lang="en-GB" altLang="ja-JP" dirty="0"/>
              <a:t>Since the first application of </a:t>
            </a:r>
            <a:r>
              <a:rPr lang="en-GB" altLang="ja-JP" dirty="0" smtClean="0"/>
              <a:t>PSA, </a:t>
            </a:r>
            <a:r>
              <a:rPr lang="en-GB" altLang="ja-JP" dirty="0"/>
              <a:t>it appeared that </a:t>
            </a:r>
            <a:r>
              <a:rPr lang="en-GB" altLang="ja-JP" dirty="0" smtClean="0"/>
              <a:t>its value is </a:t>
            </a:r>
            <a:r>
              <a:rPr lang="en-GB" altLang="ja-JP" dirty="0"/>
              <a:t>not only to </a:t>
            </a:r>
            <a:r>
              <a:rPr lang="en-GB" altLang="ja-JP" dirty="0" smtClean="0"/>
              <a:t>estimate the </a:t>
            </a:r>
            <a:r>
              <a:rPr lang="en-GB" altLang="ja-JP" b="1" dirty="0">
                <a:solidFill>
                  <a:schemeClr val="accent2">
                    <a:lumMod val="50000"/>
                  </a:schemeClr>
                </a:solidFill>
              </a:rPr>
              <a:t>overall</a:t>
            </a:r>
            <a:r>
              <a:rPr lang="en-GB" altLang="ja-JP" dirty="0">
                <a:solidFill>
                  <a:schemeClr val="accent2">
                    <a:lumMod val="50000"/>
                  </a:schemeClr>
                </a:solidFill>
              </a:rPr>
              <a:t> </a:t>
            </a:r>
            <a:r>
              <a:rPr lang="en-GB" altLang="ja-JP" b="1" dirty="0" smtClean="0">
                <a:solidFill>
                  <a:srgbClr val="654A15"/>
                </a:solidFill>
              </a:rPr>
              <a:t>risk</a:t>
            </a:r>
            <a:r>
              <a:rPr lang="en-GB" altLang="ja-JP" dirty="0"/>
              <a:t>, but also (and mainly) to provide </a:t>
            </a:r>
            <a:r>
              <a:rPr lang="en-GB" altLang="ja-JP" b="1" dirty="0" smtClean="0">
                <a:solidFill>
                  <a:srgbClr val="654A15"/>
                </a:solidFill>
              </a:rPr>
              <a:t>insights </a:t>
            </a:r>
            <a:r>
              <a:rPr lang="en-GB" altLang="ja-JP" b="1" dirty="0">
                <a:solidFill>
                  <a:srgbClr val="654A15"/>
                </a:solidFill>
              </a:rPr>
              <a:t>into plant </a:t>
            </a:r>
            <a:r>
              <a:rPr lang="en-GB" altLang="ja-JP" b="1" dirty="0" smtClean="0">
                <a:solidFill>
                  <a:srgbClr val="654A15"/>
                </a:solidFill>
              </a:rPr>
              <a:t>design</a:t>
            </a:r>
            <a:r>
              <a:rPr lang="en-GB" altLang="ja-JP" dirty="0"/>
              <a:t>:</a:t>
            </a:r>
            <a:r>
              <a:rPr lang="en-GB" altLang="ja-JP" dirty="0" smtClean="0"/>
              <a:t> </a:t>
            </a:r>
          </a:p>
          <a:p>
            <a:pPr marL="718775" lvl="1" indent="-358775"/>
            <a:r>
              <a:rPr lang="en-GB" altLang="ja-JP" dirty="0" smtClean="0"/>
              <a:t>safety </a:t>
            </a:r>
            <a:r>
              <a:rPr lang="en-GB" altLang="ja-JP" dirty="0" smtClean="0"/>
              <a:t>performance </a:t>
            </a:r>
            <a:r>
              <a:rPr lang="en-GB" altLang="ja-JP" dirty="0"/>
              <a:t>and </a:t>
            </a:r>
            <a:endParaRPr lang="en-GB" altLang="ja-JP" dirty="0" smtClean="0"/>
          </a:p>
          <a:p>
            <a:pPr marL="718775" lvl="1" indent="-358775"/>
            <a:r>
              <a:rPr lang="en-GB" altLang="ja-JP" dirty="0" smtClean="0"/>
              <a:t>environmental </a:t>
            </a:r>
            <a:r>
              <a:rPr lang="en-GB" altLang="ja-JP" dirty="0"/>
              <a:t>impacts, </a:t>
            </a:r>
            <a:endParaRPr lang="en-GB" altLang="ja-JP" dirty="0" smtClean="0"/>
          </a:p>
          <a:p>
            <a:pPr marL="718775" lvl="1" indent="-358775"/>
            <a:r>
              <a:rPr lang="en-GB" altLang="ja-JP" dirty="0" smtClean="0"/>
              <a:t>the </a:t>
            </a:r>
            <a:r>
              <a:rPr lang="en-GB" altLang="ja-JP" dirty="0"/>
              <a:t>identification of dominant risk contributors and </a:t>
            </a:r>
            <a:endParaRPr lang="en-GB" altLang="ja-JP" dirty="0" smtClean="0"/>
          </a:p>
          <a:p>
            <a:pPr marL="718775" lvl="1" indent="-358775"/>
            <a:r>
              <a:rPr lang="en-GB" altLang="ja-JP" dirty="0" smtClean="0"/>
              <a:t>the </a:t>
            </a:r>
            <a:r>
              <a:rPr lang="en-GB" altLang="ja-JP" dirty="0"/>
              <a:t>comparison of options for reducing risk. </a:t>
            </a:r>
          </a:p>
          <a:p>
            <a:pPr marL="358775" indent="-358775">
              <a:lnSpc>
                <a:spcPct val="100000"/>
              </a:lnSpc>
            </a:pPr>
            <a:r>
              <a:rPr lang="en-GB" altLang="ja-JP" dirty="0"/>
              <a:t>PSA provides a consistent and integrated </a:t>
            </a:r>
            <a:r>
              <a:rPr lang="en-GB" altLang="ja-JP" b="1" dirty="0">
                <a:solidFill>
                  <a:srgbClr val="654A15"/>
                </a:solidFill>
              </a:rPr>
              <a:t>framework</a:t>
            </a:r>
            <a:r>
              <a:rPr lang="en-GB" altLang="ja-JP" dirty="0"/>
              <a:t> for safety related decision-making. </a:t>
            </a:r>
          </a:p>
        </p:txBody>
      </p:sp>
      <p:sp>
        <p:nvSpPr>
          <p:cNvPr id="4" name="Slide Number Placeholder 3"/>
          <p:cNvSpPr txBox="1">
            <a:spLocks noGrp="1"/>
          </p:cNvSpPr>
          <p:nvPr/>
        </p:nvSpPr>
        <p:spPr>
          <a:xfrm>
            <a:off x="9034066" y="188913"/>
            <a:ext cx="638042" cy="368300"/>
          </a:xfrm>
          <a:prstGeom prst="rect">
            <a:avLst/>
          </a:prstGeom>
          <a:noFill/>
        </p:spPr>
        <p:txBody>
          <a:bodyPr lIns="36000" tIns="36000" rIns="36000" bIns="360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AC0BB456-F498-4935-B361-0DA5BB994060}" type="slidenum">
              <a:rPr lang="sl-SI" altLang="en-US" sz="1200">
                <a:solidFill>
                  <a:srgbClr val="898989"/>
                </a:solidFill>
                <a:latin typeface="Arial" panose="020B0604020202020204" pitchFamily="34" charset="0"/>
                <a:cs typeface="Arial" panose="020B0604020202020204" pitchFamily="34" charset="0"/>
              </a:rPr>
              <a:pPr algn="r"/>
              <a:t>10</a:t>
            </a:fld>
            <a:endParaRPr lang="sl-SI" altLang="en-US" sz="1200">
              <a:solidFill>
                <a:srgbClr val="898989"/>
              </a:solidFill>
              <a:latin typeface="Arial" panose="020B0604020202020204" pitchFamily="34" charset="0"/>
              <a:cs typeface="Arial" panose="020B0604020202020204" pitchFamily="34" charset="0"/>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10</a:t>
            </a:fld>
            <a:endParaRPr lang="en-US" dirty="0"/>
          </a:p>
        </p:txBody>
      </p:sp>
    </p:spTree>
    <p:extLst>
      <p:ext uri="{BB962C8B-B14F-4D97-AF65-F5344CB8AC3E}">
        <p14:creationId xmlns:p14="http://schemas.microsoft.com/office/powerpoint/2010/main" val="92631583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p:cNvSpPr>
          <p:nvPr>
            <p:ph type="title" idx="4294967295"/>
          </p:nvPr>
        </p:nvSpPr>
        <p:spPr/>
        <p:txBody>
          <a:bodyPr/>
          <a:lstStyle/>
          <a:p>
            <a:r>
              <a:rPr lang="en-GB" altLang="en-US" smtClean="0"/>
              <a:t>General information</a:t>
            </a:r>
            <a:endParaRPr lang="en-US" altLang="en-US" smtClean="0"/>
          </a:p>
        </p:txBody>
      </p:sp>
      <p:sp>
        <p:nvSpPr>
          <p:cNvPr id="320515" name="Rectangle 3"/>
          <p:cNvSpPr>
            <a:spLocks noGrp="1" noChangeArrowheads="1"/>
          </p:cNvSpPr>
          <p:nvPr>
            <p:ph type="body" idx="4294967295"/>
          </p:nvPr>
        </p:nvSpPr>
        <p:spPr bwMode="auto">
          <a:xfrm>
            <a:off x="514219" y="1125538"/>
            <a:ext cx="8995542" cy="49549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360000" indent="-360000">
              <a:lnSpc>
                <a:spcPct val="100000"/>
              </a:lnSpc>
              <a:spcBef>
                <a:spcPts val="600"/>
              </a:spcBef>
              <a:spcAft>
                <a:spcPts val="600"/>
              </a:spcAft>
            </a:pPr>
            <a:r>
              <a:rPr lang="en-GB" altLang="en-US" dirty="0" smtClean="0"/>
              <a:t>It is a general experience that the</a:t>
            </a:r>
            <a:r>
              <a:rPr lang="en-GB" altLang="en-US" b="1" dirty="0" smtClean="0">
                <a:solidFill>
                  <a:srgbClr val="654A15"/>
                </a:solidFill>
              </a:rPr>
              <a:t> risks</a:t>
            </a:r>
            <a:r>
              <a:rPr lang="en-GB" altLang="en-US" dirty="0" smtClean="0"/>
              <a:t> associated with </a:t>
            </a:r>
            <a:r>
              <a:rPr lang="en-GB" altLang="en-US" b="1" dirty="0" smtClean="0">
                <a:solidFill>
                  <a:schemeClr val="accent2">
                    <a:lumMod val="50000"/>
                  </a:schemeClr>
                </a:solidFill>
              </a:rPr>
              <a:t>low power and </a:t>
            </a:r>
            <a:r>
              <a:rPr lang="en-GB" altLang="en-US" b="1" dirty="0" smtClean="0">
                <a:solidFill>
                  <a:srgbClr val="654A15"/>
                </a:solidFill>
              </a:rPr>
              <a:t>shutdown modes</a:t>
            </a:r>
            <a:r>
              <a:rPr lang="en-GB" altLang="en-US" dirty="0" smtClean="0"/>
              <a:t> is comparable or even </a:t>
            </a:r>
            <a:r>
              <a:rPr lang="en-GB" altLang="en-US" b="1" dirty="0" smtClean="0">
                <a:solidFill>
                  <a:srgbClr val="654A15"/>
                </a:solidFill>
              </a:rPr>
              <a:t>higher than of full</a:t>
            </a:r>
            <a:r>
              <a:rPr lang="en-GB" altLang="en-US" dirty="0" smtClean="0"/>
              <a:t> </a:t>
            </a:r>
            <a:r>
              <a:rPr lang="en-GB" altLang="en-US" b="1" dirty="0" smtClean="0">
                <a:solidFill>
                  <a:srgbClr val="654A15"/>
                </a:solidFill>
              </a:rPr>
              <a:t>power</a:t>
            </a:r>
            <a:r>
              <a:rPr lang="en-GB" altLang="en-US" dirty="0" smtClean="0"/>
              <a:t> conditions. </a:t>
            </a:r>
          </a:p>
          <a:p>
            <a:pPr>
              <a:spcAft>
                <a:spcPts val="600"/>
              </a:spcAft>
            </a:pPr>
            <a:r>
              <a:rPr lang="en-GB" altLang="en-US" dirty="0" smtClean="0"/>
              <a:t>The reason is that in low power and shutdown modes the operational configuration </a:t>
            </a:r>
            <a:r>
              <a:rPr lang="en-GB" altLang="en-US" dirty="0"/>
              <a:t>and </a:t>
            </a:r>
            <a:r>
              <a:rPr lang="en-GB" altLang="en-US" dirty="0" smtClean="0"/>
              <a:t>the </a:t>
            </a:r>
            <a:r>
              <a:rPr lang="en-GB" altLang="en-US" dirty="0"/>
              <a:t>conditions of </a:t>
            </a:r>
            <a:r>
              <a:rPr lang="en-GB" altLang="en-US" dirty="0" smtClean="0"/>
              <a:t>the plant change significantly, resulting in </a:t>
            </a:r>
            <a:r>
              <a:rPr lang="en-GB" altLang="en-US" b="1" dirty="0" smtClean="0">
                <a:solidFill>
                  <a:srgbClr val="654A15"/>
                </a:solidFill>
              </a:rPr>
              <a:t>reduced</a:t>
            </a:r>
            <a:r>
              <a:rPr lang="en-GB" altLang="en-US" dirty="0" smtClean="0"/>
              <a:t> number of </a:t>
            </a:r>
            <a:r>
              <a:rPr lang="en-GB" altLang="en-US" b="1" dirty="0" smtClean="0">
                <a:solidFill>
                  <a:srgbClr val="654A15"/>
                </a:solidFill>
              </a:rPr>
              <a:t>physical barriers </a:t>
            </a:r>
            <a:r>
              <a:rPr lang="en-GB" altLang="en-US" dirty="0" smtClean="0"/>
              <a:t>and of </a:t>
            </a:r>
            <a:r>
              <a:rPr lang="en-GB" altLang="en-US" b="1" dirty="0" smtClean="0">
                <a:solidFill>
                  <a:srgbClr val="654A15"/>
                </a:solidFill>
              </a:rPr>
              <a:t>automated safety systems</a:t>
            </a:r>
            <a:r>
              <a:rPr lang="en-GB" altLang="en-US" dirty="0" smtClean="0"/>
              <a:t>:</a:t>
            </a:r>
          </a:p>
          <a:p>
            <a:pPr marL="720000" lvl="1" indent="-360000" fontAlgn="auto">
              <a:lnSpc>
                <a:spcPct val="100000"/>
              </a:lnSpc>
              <a:spcBef>
                <a:spcPts val="200"/>
              </a:spcBef>
              <a:spcAft>
                <a:spcPts val="200"/>
              </a:spcAft>
            </a:pPr>
            <a:r>
              <a:rPr lang="en-GB" altLang="en-US" dirty="0"/>
              <a:t>Reduced redundancy and diversity of mitigation systems;</a:t>
            </a:r>
          </a:p>
          <a:p>
            <a:pPr marL="720000" lvl="1" indent="-360000" fontAlgn="auto">
              <a:lnSpc>
                <a:spcPct val="100000"/>
              </a:lnSpc>
              <a:spcBef>
                <a:spcPts val="200"/>
              </a:spcBef>
              <a:spcAft>
                <a:spcPts val="200"/>
              </a:spcAft>
            </a:pPr>
            <a:r>
              <a:rPr lang="en-GB" altLang="en-US" dirty="0"/>
              <a:t>Increased reliance on operator actions;</a:t>
            </a:r>
          </a:p>
          <a:p>
            <a:pPr marL="720000" lvl="1" indent="-360000" fontAlgn="auto">
              <a:lnSpc>
                <a:spcPct val="100000"/>
              </a:lnSpc>
              <a:spcBef>
                <a:spcPts val="200"/>
              </a:spcBef>
              <a:spcAft>
                <a:spcPts val="200"/>
              </a:spcAft>
            </a:pPr>
            <a:r>
              <a:rPr lang="en-GB" altLang="en-US" dirty="0"/>
              <a:t>Increased susceptibility to fires and floods;</a:t>
            </a:r>
          </a:p>
          <a:p>
            <a:pPr marL="720000" lvl="1" indent="-360000" fontAlgn="auto">
              <a:lnSpc>
                <a:spcPct val="100000"/>
              </a:lnSpc>
              <a:spcBef>
                <a:spcPts val="200"/>
              </a:spcBef>
              <a:spcAft>
                <a:spcPts val="200"/>
              </a:spcAft>
            </a:pPr>
            <a:r>
              <a:rPr lang="en-GB" altLang="en-US" dirty="0"/>
              <a:t>Reduced containment / confinement integrity.</a:t>
            </a:r>
          </a:p>
          <a:p>
            <a:pPr>
              <a:spcAft>
                <a:spcPts val="600"/>
              </a:spcAft>
            </a:pPr>
            <a:r>
              <a:rPr lang="en-GB" altLang="en-US" dirty="0" smtClean="0"/>
              <a:t>All elements of the </a:t>
            </a:r>
            <a:r>
              <a:rPr lang="en-GB" altLang="en-US" b="1" dirty="0" smtClean="0">
                <a:solidFill>
                  <a:srgbClr val="654A15"/>
                </a:solidFill>
              </a:rPr>
              <a:t>operating cycle</a:t>
            </a:r>
            <a:r>
              <a:rPr lang="en-GB" altLang="en-US" dirty="0" smtClean="0"/>
              <a:t> shall be covered in the PSA; where the low power and shutdown PSA (LPS PSA) is an essential element of the safety analysis. (See </a:t>
            </a:r>
            <a:r>
              <a:rPr lang="en-GB" altLang="en-US" dirty="0"/>
              <a:t>next </a:t>
            </a:r>
            <a:r>
              <a:rPr lang="en-GB" altLang="en-US" dirty="0" smtClean="0"/>
              <a:t>figure!)</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100</a:t>
            </a:fld>
            <a:endParaRPr lang="en-US" dirty="0"/>
          </a:p>
        </p:txBody>
      </p:sp>
    </p:spTree>
    <p:extLst>
      <p:ext uri="{BB962C8B-B14F-4D97-AF65-F5344CB8AC3E}">
        <p14:creationId xmlns:p14="http://schemas.microsoft.com/office/powerpoint/2010/main" val="188609714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p:cNvSpPr>
          <p:nvPr>
            <p:ph type="title" idx="4294967295"/>
          </p:nvPr>
        </p:nvSpPr>
        <p:spPr/>
        <p:txBody>
          <a:bodyPr/>
          <a:lstStyle/>
          <a:p>
            <a:r>
              <a:rPr lang="en-GB" altLang="en-US" smtClean="0"/>
              <a:t>PSA coverage of plant operating modes</a:t>
            </a:r>
            <a:endParaRPr lang="en-US" altLang="en-US" smtClean="0"/>
          </a:p>
        </p:txBody>
      </p:sp>
      <p:sp>
        <p:nvSpPr>
          <p:cNvPr id="321541" name="Rectangle 5"/>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pic>
        <p:nvPicPr>
          <p:cNvPr id="32154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2572" y="1530350"/>
            <a:ext cx="8019388" cy="4483100"/>
          </a:xfrm>
          <a:prstGeom prst="rect">
            <a:avLst/>
          </a:prstGeom>
          <a:noFill/>
          <a:extLst>
            <a:ext uri="{909E8E84-426E-40DD-AFC4-6F175D3DCCD1}">
              <a14:hiddenFill xmlns:a14="http://schemas.microsoft.com/office/drawing/2010/main">
                <a:solidFill>
                  <a:srgbClr val="FFFFFF"/>
                </a:solidFill>
              </a14:hiddenFill>
            </a:ext>
          </a:extLst>
        </p:spPr>
      </p:pic>
      <p:sp>
        <p:nvSpPr>
          <p:cNvPr id="321542" name="Rectangle 6"/>
          <p:cNvSpPr>
            <a:spLocks noChangeArrowheads="1"/>
          </p:cNvSpPr>
          <p:nvPr/>
        </p:nvSpPr>
        <p:spPr bwMode="auto">
          <a:xfrm>
            <a:off x="0" y="249185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101</a:t>
            </a:fld>
            <a:endParaRPr lang="en-US" dirty="0"/>
          </a:p>
        </p:txBody>
      </p:sp>
    </p:spTree>
    <p:extLst>
      <p:ext uri="{BB962C8B-B14F-4D97-AF65-F5344CB8AC3E}">
        <p14:creationId xmlns:p14="http://schemas.microsoft.com/office/powerpoint/2010/main" val="371329919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p:cNvSpPr>
          <p:nvPr>
            <p:ph type="title" idx="4294967295"/>
          </p:nvPr>
        </p:nvSpPr>
        <p:spPr/>
        <p:txBody>
          <a:bodyPr/>
          <a:lstStyle/>
          <a:p>
            <a:r>
              <a:rPr lang="en-GB" altLang="en-US" dirty="0" smtClean="0"/>
              <a:t>General </a:t>
            </a:r>
            <a:r>
              <a:rPr lang="en-GB" altLang="en-US" dirty="0"/>
              <a:t>information ‒ cont.</a:t>
            </a:r>
            <a:endParaRPr lang="en-US" altLang="en-US" dirty="0" smtClean="0"/>
          </a:p>
        </p:txBody>
      </p:sp>
      <p:sp>
        <p:nvSpPr>
          <p:cNvPr id="322563"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lnSpcReduction="10000"/>
          </a:bodyPr>
          <a:lstStyle/>
          <a:p>
            <a:pPr marL="360000" indent="-360000">
              <a:lnSpc>
                <a:spcPct val="100000"/>
              </a:lnSpc>
              <a:spcBef>
                <a:spcPts val="600"/>
              </a:spcBef>
              <a:spcAft>
                <a:spcPts val="600"/>
              </a:spcAft>
            </a:pPr>
            <a:r>
              <a:rPr lang="en-GB" altLang="en-US" dirty="0" smtClean="0"/>
              <a:t>The objective of the low power and shutdown PSA is not only the determination of core damage frequency, since the spent fuel may potentially get damaged outside the reactor, as well. Therefore the </a:t>
            </a:r>
            <a:r>
              <a:rPr lang="en-GB" altLang="en-US" b="1" dirty="0" smtClean="0">
                <a:solidFill>
                  <a:srgbClr val="654A15"/>
                </a:solidFill>
              </a:rPr>
              <a:t>fuel damage frequency </a:t>
            </a:r>
            <a:r>
              <a:rPr lang="en-GB" altLang="en-US" dirty="0" smtClean="0"/>
              <a:t>shall be considered. </a:t>
            </a:r>
          </a:p>
          <a:p>
            <a:pPr marL="360000" indent="-360000">
              <a:lnSpc>
                <a:spcPct val="100000"/>
              </a:lnSpc>
              <a:spcBef>
                <a:spcPts val="600"/>
              </a:spcBef>
              <a:spcAft>
                <a:spcPts val="600"/>
              </a:spcAft>
            </a:pPr>
            <a:r>
              <a:rPr lang="en-GB" altLang="en-US" dirty="0" smtClean="0"/>
              <a:t>There are also several important</a:t>
            </a:r>
            <a:r>
              <a:rPr lang="en-GB" altLang="en-US" b="1" dirty="0" smtClean="0">
                <a:solidFill>
                  <a:srgbClr val="654A15"/>
                </a:solidFill>
              </a:rPr>
              <a:t> differences</a:t>
            </a:r>
            <a:r>
              <a:rPr lang="en-GB" altLang="en-US" dirty="0" smtClean="0"/>
              <a:t> from full-power PSA that require </a:t>
            </a:r>
            <a:r>
              <a:rPr lang="en-GB" altLang="en-US" b="1" dirty="0" smtClean="0">
                <a:solidFill>
                  <a:srgbClr val="654A15"/>
                </a:solidFill>
              </a:rPr>
              <a:t>special considerations</a:t>
            </a:r>
            <a:r>
              <a:rPr lang="en-GB" altLang="en-US" dirty="0" smtClean="0"/>
              <a:t> in low power and shutdown PSA, as discussed below.</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102</a:t>
            </a:fld>
            <a:endParaRPr lang="en-US" dirty="0"/>
          </a:p>
        </p:txBody>
      </p:sp>
    </p:spTree>
    <p:extLst>
      <p:ext uri="{BB962C8B-B14F-4D97-AF65-F5344CB8AC3E}">
        <p14:creationId xmlns:p14="http://schemas.microsoft.com/office/powerpoint/2010/main" val="428048409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p:cNvSpPr>
          <p:nvPr>
            <p:ph type="title" idx="4294967295"/>
          </p:nvPr>
        </p:nvSpPr>
        <p:spPr/>
        <p:txBody>
          <a:bodyPr/>
          <a:lstStyle/>
          <a:p>
            <a:r>
              <a:rPr lang="en-GB" altLang="en-US" dirty="0" smtClean="0"/>
              <a:t> Types of outages</a:t>
            </a:r>
            <a:endParaRPr lang="en-US" altLang="en-US" dirty="0" smtClean="0"/>
          </a:p>
        </p:txBody>
      </p:sp>
      <p:sp>
        <p:nvSpPr>
          <p:cNvPr id="324611"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60000" indent="-360000">
              <a:lnSpc>
                <a:spcPct val="100000"/>
              </a:lnSpc>
              <a:spcBef>
                <a:spcPts val="600"/>
              </a:spcBef>
              <a:spcAft>
                <a:spcPts val="600"/>
              </a:spcAft>
            </a:pPr>
            <a:r>
              <a:rPr lang="en-GB" altLang="en-US" dirty="0" smtClean="0"/>
              <a:t>Generally (for plants where refuelling is carried out off-line), there may be </a:t>
            </a:r>
            <a:r>
              <a:rPr lang="en-GB" altLang="en-US" b="1" dirty="0" smtClean="0">
                <a:solidFill>
                  <a:srgbClr val="654A15"/>
                </a:solidFill>
              </a:rPr>
              <a:t>three different types of outages,</a:t>
            </a:r>
            <a:r>
              <a:rPr lang="en-GB" altLang="en-US" dirty="0" smtClean="0"/>
              <a:t> as follows:</a:t>
            </a:r>
          </a:p>
          <a:p>
            <a:pPr marL="720000" lvl="1" indent="-360000">
              <a:lnSpc>
                <a:spcPct val="100000"/>
              </a:lnSpc>
              <a:spcBef>
                <a:spcPts val="300"/>
              </a:spcBef>
              <a:spcAft>
                <a:spcPts val="300"/>
              </a:spcAft>
            </a:pPr>
            <a:r>
              <a:rPr lang="en-GB" altLang="en-US" dirty="0" smtClean="0"/>
              <a:t>Regular refuelling outages, during which major maintenance activities are also carried out;</a:t>
            </a:r>
          </a:p>
          <a:p>
            <a:pPr marL="720000" lvl="1" indent="-360000">
              <a:lnSpc>
                <a:spcPct val="100000"/>
              </a:lnSpc>
              <a:spcBef>
                <a:spcPts val="300"/>
              </a:spcBef>
              <a:spcAft>
                <a:spcPts val="300"/>
              </a:spcAft>
            </a:pPr>
            <a:r>
              <a:rPr lang="en-GB" altLang="en-US" dirty="0" smtClean="0"/>
              <a:t>Planned outages, during which specific, scheduled maintenance activities are carried out;</a:t>
            </a:r>
          </a:p>
          <a:p>
            <a:pPr marL="720000" lvl="1" indent="-360000">
              <a:lnSpc>
                <a:spcPct val="100000"/>
              </a:lnSpc>
              <a:spcBef>
                <a:spcPts val="300"/>
              </a:spcBef>
              <a:spcAft>
                <a:spcPts val="300"/>
              </a:spcAft>
            </a:pPr>
            <a:r>
              <a:rPr lang="en-GB" altLang="en-US" dirty="0" smtClean="0"/>
              <a:t>Unplanned outages that follow a disturbance or event.</a:t>
            </a:r>
          </a:p>
        </p:txBody>
      </p:sp>
      <p:sp>
        <p:nvSpPr>
          <p:cNvPr id="2" name="Dia számának helye 1"/>
          <p:cNvSpPr>
            <a:spLocks noGrp="1"/>
          </p:cNvSpPr>
          <p:nvPr>
            <p:ph type="sldNum" sz="quarter" idx="12"/>
          </p:nvPr>
        </p:nvSpPr>
        <p:spPr/>
        <p:txBody>
          <a:bodyPr/>
          <a:lstStyle/>
          <a:p>
            <a:fld id="{23A0628E-C12F-4F8C-9895-BCD5E30100D3}" type="slidenum">
              <a:rPr lang="en-US" smtClean="0"/>
              <a:pPr/>
              <a:t>103</a:t>
            </a:fld>
            <a:endParaRPr lang="en-US" dirty="0"/>
          </a:p>
        </p:txBody>
      </p:sp>
    </p:spTree>
    <p:extLst>
      <p:ext uri="{BB962C8B-B14F-4D97-AF65-F5344CB8AC3E}">
        <p14:creationId xmlns:p14="http://schemas.microsoft.com/office/powerpoint/2010/main" val="387602986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p:cNvSpPr>
          <p:nvPr>
            <p:ph type="title" idx="4294967295"/>
          </p:nvPr>
        </p:nvSpPr>
        <p:spPr/>
        <p:txBody>
          <a:bodyPr/>
          <a:lstStyle/>
          <a:p>
            <a:r>
              <a:rPr lang="en-GB" altLang="en-US" dirty="0" smtClean="0"/>
              <a:t>Plant operational states (POS)</a:t>
            </a:r>
            <a:endParaRPr lang="en-US" altLang="en-US" dirty="0" smtClean="0"/>
          </a:p>
        </p:txBody>
      </p:sp>
      <p:sp>
        <p:nvSpPr>
          <p:cNvPr id="326659"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a:bodyPr>
          <a:lstStyle/>
          <a:p>
            <a:pPr marL="360000" indent="-360000">
              <a:lnSpc>
                <a:spcPct val="100000"/>
              </a:lnSpc>
              <a:spcBef>
                <a:spcPts val="600"/>
              </a:spcBef>
              <a:spcAft>
                <a:spcPts val="600"/>
              </a:spcAft>
            </a:pPr>
            <a:r>
              <a:rPr lang="en-GB" altLang="en-US" dirty="0" smtClean="0"/>
              <a:t>The major specificity of the low power and shutdown PSA is that a </a:t>
            </a:r>
            <a:r>
              <a:rPr lang="en-GB" altLang="en-US" b="1" dirty="0" smtClean="0">
                <a:solidFill>
                  <a:srgbClr val="654A15"/>
                </a:solidFill>
              </a:rPr>
              <a:t>large number</a:t>
            </a:r>
            <a:r>
              <a:rPr lang="en-GB" altLang="en-US" dirty="0" smtClean="0"/>
              <a:t> and variety of </a:t>
            </a:r>
            <a:r>
              <a:rPr lang="en-GB" altLang="en-US" b="1" dirty="0" smtClean="0">
                <a:solidFill>
                  <a:srgbClr val="654A15"/>
                </a:solidFill>
              </a:rPr>
              <a:t>plant configurations</a:t>
            </a:r>
            <a:r>
              <a:rPr lang="en-GB" altLang="en-US" dirty="0" smtClean="0"/>
              <a:t> exist that would, if handled individually, lead to an excessive number of scenarios to be analysed.</a:t>
            </a:r>
          </a:p>
          <a:p>
            <a:pPr marL="360000" indent="-360000">
              <a:lnSpc>
                <a:spcPct val="100000"/>
              </a:lnSpc>
              <a:spcBef>
                <a:spcPts val="600"/>
              </a:spcBef>
              <a:spcAft>
                <a:spcPts val="600"/>
              </a:spcAft>
            </a:pPr>
            <a:r>
              <a:rPr lang="en-GB" altLang="en-US" dirty="0" smtClean="0"/>
              <a:t> For dealing with the variety of </a:t>
            </a:r>
            <a:r>
              <a:rPr lang="en-GB" altLang="en-US" i="1" dirty="0" smtClean="0"/>
              <a:t>plant operational </a:t>
            </a:r>
            <a:r>
              <a:rPr lang="en-GB" altLang="en-US" i="1" dirty="0" smtClean="0"/>
              <a:t>states</a:t>
            </a:r>
            <a:r>
              <a:rPr lang="en-GB" altLang="en-US" dirty="0" smtClean="0"/>
              <a:t>, </a:t>
            </a:r>
            <a:r>
              <a:rPr lang="en-GB" altLang="en-US" dirty="0" smtClean="0"/>
              <a:t>a </a:t>
            </a:r>
            <a:r>
              <a:rPr lang="en-GB" altLang="en-US" b="1" dirty="0" smtClean="0">
                <a:solidFill>
                  <a:srgbClr val="654A15"/>
                </a:solidFill>
              </a:rPr>
              <a:t>limited number</a:t>
            </a:r>
            <a:r>
              <a:rPr lang="en-GB" altLang="en-US" dirty="0" smtClean="0"/>
              <a:t> of </a:t>
            </a:r>
            <a:r>
              <a:rPr lang="en-GB" altLang="en-US" b="1" dirty="0" smtClean="0">
                <a:solidFill>
                  <a:srgbClr val="654A15"/>
                </a:solidFill>
              </a:rPr>
              <a:t>plant configurations </a:t>
            </a:r>
            <a:r>
              <a:rPr lang="en-GB" altLang="en-US" dirty="0" smtClean="0"/>
              <a:t>is </a:t>
            </a:r>
            <a:r>
              <a:rPr lang="en-GB" altLang="en-US" dirty="0" smtClean="0"/>
              <a:t>specified </a:t>
            </a:r>
            <a:r>
              <a:rPr lang="en-GB" altLang="en-US" dirty="0" smtClean="0"/>
              <a:t>for which the plant status and configuration are sufficiently stable, well defined and representative.</a:t>
            </a:r>
          </a:p>
        </p:txBody>
      </p:sp>
      <p:sp>
        <p:nvSpPr>
          <p:cNvPr id="2" name="Dia számának helye 1"/>
          <p:cNvSpPr>
            <a:spLocks noGrp="1"/>
          </p:cNvSpPr>
          <p:nvPr>
            <p:ph type="sldNum" sz="quarter" idx="12"/>
          </p:nvPr>
        </p:nvSpPr>
        <p:spPr/>
        <p:txBody>
          <a:bodyPr/>
          <a:lstStyle/>
          <a:p>
            <a:fld id="{23A0628E-C12F-4F8C-9895-BCD5E30100D3}" type="slidenum">
              <a:rPr lang="en-US" smtClean="0"/>
              <a:pPr/>
              <a:t>104</a:t>
            </a:fld>
            <a:endParaRPr lang="en-US" dirty="0"/>
          </a:p>
        </p:txBody>
      </p:sp>
    </p:spTree>
    <p:extLst>
      <p:ext uri="{BB962C8B-B14F-4D97-AF65-F5344CB8AC3E}">
        <p14:creationId xmlns:p14="http://schemas.microsoft.com/office/powerpoint/2010/main" val="320787348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p:cNvSpPr>
            <a:spLocks noGrp="1"/>
          </p:cNvSpPr>
          <p:nvPr>
            <p:ph type="title" idx="4294967295"/>
          </p:nvPr>
        </p:nvSpPr>
        <p:spPr/>
        <p:txBody>
          <a:bodyPr/>
          <a:lstStyle/>
          <a:p>
            <a:r>
              <a:rPr lang="en-GB" altLang="en-US" dirty="0" smtClean="0"/>
              <a:t>Plant operational states (POS</a:t>
            </a:r>
            <a:r>
              <a:rPr lang="en-GB" altLang="en-US" dirty="0"/>
              <a:t>) ‒ cont.  </a:t>
            </a:r>
            <a:endParaRPr lang="en-US" altLang="en-US" dirty="0" smtClean="0"/>
          </a:p>
        </p:txBody>
      </p:sp>
      <p:sp>
        <p:nvSpPr>
          <p:cNvPr id="332803" name="Rectangle 3"/>
          <p:cNvSpPr>
            <a:spLocks noGrp="1" noChangeArrowheads="1"/>
          </p:cNvSpPr>
          <p:nvPr>
            <p:ph type="body" idx="4294967295"/>
          </p:nvPr>
        </p:nvSpPr>
        <p:spPr bwMode="auto">
          <a:xfrm>
            <a:off x="514219" y="1363998"/>
            <a:ext cx="8884444" cy="46815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360000" indent="-360000">
              <a:lnSpc>
                <a:spcPct val="100000"/>
              </a:lnSpc>
              <a:spcBef>
                <a:spcPts val="600"/>
              </a:spcBef>
              <a:spcAft>
                <a:spcPts val="600"/>
              </a:spcAft>
            </a:pPr>
            <a:r>
              <a:rPr lang="en-GB" altLang="en-US" dirty="0" smtClean="0"/>
              <a:t>The following </a:t>
            </a:r>
            <a:r>
              <a:rPr lang="en-GB" altLang="en-US" b="1" dirty="0" smtClean="0">
                <a:solidFill>
                  <a:srgbClr val="654A15"/>
                </a:solidFill>
              </a:rPr>
              <a:t>physical and technical aspects</a:t>
            </a:r>
            <a:r>
              <a:rPr lang="en-GB" altLang="en-US" dirty="0" smtClean="0"/>
              <a:t> of the plant states are typically </a:t>
            </a:r>
            <a:r>
              <a:rPr lang="en-GB" altLang="en-US" b="1" dirty="0" smtClean="0">
                <a:solidFill>
                  <a:srgbClr val="654A15"/>
                </a:solidFill>
              </a:rPr>
              <a:t>taken into account</a:t>
            </a:r>
            <a:r>
              <a:rPr lang="en-GB" altLang="en-US" dirty="0" smtClean="0"/>
              <a:t> while defining plant operational states:</a:t>
            </a:r>
          </a:p>
          <a:p>
            <a:pPr marL="720000" lvl="1" indent="-360000">
              <a:lnSpc>
                <a:spcPct val="100000"/>
              </a:lnSpc>
              <a:spcBef>
                <a:spcPts val="0"/>
              </a:spcBef>
              <a:spcAft>
                <a:spcPts val="300"/>
              </a:spcAft>
            </a:pPr>
            <a:r>
              <a:rPr lang="en-GB" altLang="en-US" dirty="0" smtClean="0"/>
              <a:t>Reactor criticality (and/or shutdown margin);</a:t>
            </a:r>
          </a:p>
          <a:p>
            <a:pPr marL="720000" lvl="1" indent="-360000">
              <a:lnSpc>
                <a:spcPct val="100000"/>
              </a:lnSpc>
              <a:spcBef>
                <a:spcPts val="0"/>
              </a:spcBef>
              <a:spcAft>
                <a:spcPts val="300"/>
              </a:spcAft>
            </a:pPr>
            <a:r>
              <a:rPr lang="en-GB" altLang="en-US" dirty="0" smtClean="0"/>
              <a:t>The level of decay heat;</a:t>
            </a:r>
          </a:p>
          <a:p>
            <a:pPr marL="720000" lvl="1" indent="-360000">
              <a:lnSpc>
                <a:spcPct val="100000"/>
              </a:lnSpc>
              <a:spcBef>
                <a:spcPts val="0"/>
              </a:spcBef>
              <a:spcAft>
                <a:spcPts val="300"/>
              </a:spcAft>
            </a:pPr>
            <a:r>
              <a:rPr lang="en-GB" altLang="en-US" dirty="0" smtClean="0"/>
              <a:t>Temperature and pressure in the reactor coolant system;</a:t>
            </a:r>
          </a:p>
          <a:p>
            <a:pPr marL="720000" lvl="1" indent="-360000">
              <a:lnSpc>
                <a:spcPct val="100000"/>
              </a:lnSpc>
              <a:spcBef>
                <a:spcPts val="0"/>
              </a:spcBef>
              <a:spcAft>
                <a:spcPts val="300"/>
              </a:spcAft>
            </a:pPr>
            <a:r>
              <a:rPr lang="en-GB" altLang="en-US" dirty="0" smtClean="0"/>
              <a:t>Water level in the primary system;</a:t>
            </a:r>
          </a:p>
          <a:p>
            <a:pPr marL="720000" lvl="1" indent="-360000">
              <a:lnSpc>
                <a:spcPct val="100000"/>
              </a:lnSpc>
              <a:spcBef>
                <a:spcPts val="0"/>
              </a:spcBef>
              <a:spcAft>
                <a:spcPts val="300"/>
              </a:spcAft>
            </a:pPr>
            <a:r>
              <a:rPr lang="en-GB" altLang="en-US" dirty="0" smtClean="0"/>
              <a:t>Open or closed reactor coolant system;</a:t>
            </a:r>
          </a:p>
          <a:p>
            <a:pPr marL="720000" lvl="1" indent="-360000">
              <a:lnSpc>
                <a:spcPct val="100000"/>
              </a:lnSpc>
              <a:spcBef>
                <a:spcPts val="0"/>
              </a:spcBef>
              <a:spcAft>
                <a:spcPts val="300"/>
              </a:spcAft>
            </a:pPr>
            <a:r>
              <a:rPr lang="en-GB" altLang="en-US" dirty="0" smtClean="0"/>
              <a:t>Operability status of loops in the reactor coolant system;</a:t>
            </a:r>
          </a:p>
          <a:p>
            <a:pPr marL="720000" lvl="1" indent="-360000">
              <a:lnSpc>
                <a:spcPct val="100000"/>
              </a:lnSpc>
              <a:spcBef>
                <a:spcPts val="0"/>
              </a:spcBef>
              <a:spcAft>
                <a:spcPts val="300"/>
              </a:spcAft>
            </a:pPr>
            <a:r>
              <a:rPr lang="en-GB" altLang="en-US" dirty="0" smtClean="0"/>
              <a:t>Location of the fuel;</a:t>
            </a:r>
          </a:p>
          <a:p>
            <a:pPr marL="720000" lvl="1" indent="-360000">
              <a:lnSpc>
                <a:spcPct val="100000"/>
              </a:lnSpc>
              <a:spcBef>
                <a:spcPts val="0"/>
              </a:spcBef>
              <a:spcAft>
                <a:spcPts val="300"/>
              </a:spcAft>
            </a:pPr>
            <a:r>
              <a:rPr lang="en-GB" altLang="en-US" dirty="0" smtClean="0"/>
              <a:t>Availability of safety systems and support systems, including consideration of whether they are controlled automatically or by manual actions;</a:t>
            </a:r>
          </a:p>
          <a:p>
            <a:pPr marL="720000" lvl="1" indent="-360000">
              <a:lnSpc>
                <a:spcPct val="100000"/>
              </a:lnSpc>
              <a:spcBef>
                <a:spcPts val="0"/>
              </a:spcBef>
              <a:spcAft>
                <a:spcPts val="300"/>
              </a:spcAft>
            </a:pPr>
            <a:r>
              <a:rPr lang="en-GB" altLang="en-US" dirty="0" smtClean="0"/>
              <a:t>System alignments;</a:t>
            </a:r>
          </a:p>
          <a:p>
            <a:pPr marL="720000" lvl="1" indent="-360000">
              <a:lnSpc>
                <a:spcPct val="100000"/>
              </a:lnSpc>
              <a:spcBef>
                <a:spcPts val="0"/>
              </a:spcBef>
              <a:spcAft>
                <a:spcPts val="300"/>
              </a:spcAft>
            </a:pPr>
            <a:r>
              <a:rPr lang="en-GB" altLang="en-US" dirty="0" smtClean="0"/>
              <a:t>Status of the containment integrity.</a:t>
            </a:r>
          </a:p>
        </p:txBody>
      </p:sp>
      <p:sp>
        <p:nvSpPr>
          <p:cNvPr id="2" name="Dia számának helye 1"/>
          <p:cNvSpPr>
            <a:spLocks noGrp="1"/>
          </p:cNvSpPr>
          <p:nvPr>
            <p:ph type="sldNum" sz="quarter" idx="12"/>
          </p:nvPr>
        </p:nvSpPr>
        <p:spPr/>
        <p:txBody>
          <a:bodyPr/>
          <a:lstStyle/>
          <a:p>
            <a:fld id="{23A0628E-C12F-4F8C-9895-BCD5E30100D3}" type="slidenum">
              <a:rPr lang="en-US" smtClean="0"/>
              <a:pPr/>
              <a:t>105</a:t>
            </a:fld>
            <a:endParaRPr lang="en-US" dirty="0"/>
          </a:p>
        </p:txBody>
      </p:sp>
    </p:spTree>
    <p:extLst>
      <p:ext uri="{BB962C8B-B14F-4D97-AF65-F5344CB8AC3E}">
        <p14:creationId xmlns:p14="http://schemas.microsoft.com/office/powerpoint/2010/main" val="859192384"/>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Grp="1"/>
          </p:cNvSpPr>
          <p:nvPr>
            <p:ph type="title" idx="4294967295"/>
          </p:nvPr>
        </p:nvSpPr>
        <p:spPr/>
        <p:txBody>
          <a:bodyPr/>
          <a:lstStyle/>
          <a:p>
            <a:r>
              <a:rPr lang="en-GB" altLang="en-US" smtClean="0"/>
              <a:t>Initiating events analysis</a:t>
            </a:r>
            <a:endParaRPr lang="en-US" altLang="en-US" smtClean="0"/>
          </a:p>
        </p:txBody>
      </p:sp>
      <p:sp>
        <p:nvSpPr>
          <p:cNvPr id="330755" name="Rectangle 3"/>
          <p:cNvSpPr>
            <a:spLocks noGrp="1" noChangeArrowheads="1"/>
          </p:cNvSpPr>
          <p:nvPr>
            <p:ph type="body" idx="4294967295"/>
          </p:nvPr>
        </p:nvSpPr>
        <p:spPr bwMode="auto">
          <a:xfrm>
            <a:off x="514218" y="1082566"/>
            <a:ext cx="8915400" cy="492771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a:spcBef>
                <a:spcPts val="0"/>
              </a:spcBef>
              <a:spcAft>
                <a:spcPts val="1000"/>
              </a:spcAft>
            </a:pPr>
            <a:r>
              <a:rPr lang="en-GB" altLang="en-US" dirty="0" smtClean="0"/>
              <a:t>As compared to the FP PSA, there are additional and different types of IEs to be considered in LPS PSA.</a:t>
            </a:r>
          </a:p>
          <a:p>
            <a:pPr lvl="1" indent="-360000">
              <a:spcAft>
                <a:spcPts val="600"/>
              </a:spcAft>
            </a:pPr>
            <a:r>
              <a:rPr lang="en-GB" altLang="en-US" dirty="0" smtClean="0"/>
              <a:t>The </a:t>
            </a:r>
            <a:r>
              <a:rPr lang="en-GB" altLang="en-US" b="1" dirty="0" smtClean="0">
                <a:solidFill>
                  <a:srgbClr val="654A15"/>
                </a:solidFill>
              </a:rPr>
              <a:t>plant procedures</a:t>
            </a:r>
            <a:r>
              <a:rPr lang="en-GB" altLang="en-US" dirty="0" smtClean="0"/>
              <a:t> shall be studied to determine the plant configuration, especially that of the RCS; the  testing and maintenance activities. These are essential in the initiating events analysis and also influence the fault trees substantially.  </a:t>
            </a:r>
          </a:p>
          <a:p>
            <a:pPr>
              <a:spcAft>
                <a:spcPts val="600"/>
              </a:spcAft>
            </a:pPr>
            <a:r>
              <a:rPr lang="en-US" altLang="en-US" dirty="0" smtClean="0"/>
              <a:t>Increased potential </a:t>
            </a:r>
            <a:r>
              <a:rPr lang="en-US" altLang="en-US" dirty="0"/>
              <a:t>for human-induced initiating </a:t>
            </a:r>
            <a:r>
              <a:rPr lang="en-US" altLang="en-US" dirty="0" smtClean="0"/>
              <a:t>events and malfunctions. </a:t>
            </a:r>
          </a:p>
          <a:p>
            <a:pPr lvl="1">
              <a:spcBef>
                <a:spcPts val="0"/>
              </a:spcBef>
            </a:pPr>
            <a:r>
              <a:rPr lang="en-US" altLang="en-US" dirty="0" smtClean="0"/>
              <a:t>misalignment, unwitting skip of a procedure step, </a:t>
            </a:r>
          </a:p>
          <a:p>
            <a:pPr lvl="1">
              <a:spcBef>
                <a:spcPts val="0"/>
              </a:spcBef>
            </a:pPr>
            <a:r>
              <a:rPr lang="en-US" altLang="en-US" dirty="0" smtClean="0"/>
              <a:t>communication error among the personnel,</a:t>
            </a:r>
          </a:p>
          <a:p>
            <a:pPr lvl="1">
              <a:spcBef>
                <a:spcPts val="0"/>
              </a:spcBef>
            </a:pPr>
            <a:r>
              <a:rPr lang="en-US" altLang="en-US" dirty="0" smtClean="0"/>
              <a:t>negligence, etc.</a:t>
            </a:r>
          </a:p>
          <a:p>
            <a:pPr lvl="1">
              <a:spcAft>
                <a:spcPts val="600"/>
              </a:spcAft>
            </a:pPr>
            <a:endParaRPr lang="en-US" altLang="en-US" dirty="0"/>
          </a:p>
          <a:p>
            <a:pPr>
              <a:spcAft>
                <a:spcPts val="600"/>
              </a:spcAft>
            </a:pPr>
            <a:endParaRPr lang="sl-SI" altLang="en-US" dirty="0" smtClean="0">
              <a:solidFill>
                <a:srgbClr val="654A15"/>
              </a:solidFill>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106</a:t>
            </a:fld>
            <a:endParaRPr lang="en-US" dirty="0"/>
          </a:p>
        </p:txBody>
      </p:sp>
    </p:spTree>
    <p:extLst>
      <p:ext uri="{BB962C8B-B14F-4D97-AF65-F5344CB8AC3E}">
        <p14:creationId xmlns:p14="http://schemas.microsoft.com/office/powerpoint/2010/main" val="241637275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Grp="1"/>
          </p:cNvSpPr>
          <p:nvPr>
            <p:ph type="title" idx="4294967295"/>
          </p:nvPr>
        </p:nvSpPr>
        <p:spPr/>
        <p:txBody>
          <a:bodyPr/>
          <a:lstStyle/>
          <a:p>
            <a:r>
              <a:rPr lang="en-GB" altLang="en-US" smtClean="0"/>
              <a:t>Initiating events analysis</a:t>
            </a:r>
            <a:endParaRPr lang="en-US" altLang="en-US" smtClean="0"/>
          </a:p>
        </p:txBody>
      </p:sp>
      <p:sp>
        <p:nvSpPr>
          <p:cNvPr id="336899"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a:bodyPr>
          <a:lstStyle/>
          <a:p>
            <a:pPr marL="0" indent="0">
              <a:lnSpc>
                <a:spcPct val="100000"/>
              </a:lnSpc>
              <a:spcBef>
                <a:spcPts val="0"/>
              </a:spcBef>
              <a:spcAft>
                <a:spcPts val="1000"/>
              </a:spcAft>
              <a:buFont typeface="Arial" panose="020B0604020202020204" pitchFamily="34" charset="0"/>
              <a:buNone/>
            </a:pPr>
            <a:r>
              <a:rPr lang="en-GB" altLang="en-US" b="1" u="sng" dirty="0" smtClean="0"/>
              <a:t>Initiating events grouping in POSs </a:t>
            </a:r>
          </a:p>
          <a:p>
            <a:pPr marL="360000" indent="-360000">
              <a:lnSpc>
                <a:spcPct val="100000"/>
              </a:lnSpc>
              <a:spcBef>
                <a:spcPts val="600"/>
              </a:spcBef>
              <a:spcAft>
                <a:spcPts val="600"/>
              </a:spcAft>
            </a:pPr>
            <a:r>
              <a:rPr lang="en-GB" altLang="en-US" b="1" dirty="0" smtClean="0">
                <a:solidFill>
                  <a:srgbClr val="654A15"/>
                </a:solidFill>
              </a:rPr>
              <a:t>Groups</a:t>
            </a:r>
            <a:r>
              <a:rPr lang="en-GB" altLang="en-US" dirty="0" smtClean="0"/>
              <a:t> of initiating events may be </a:t>
            </a:r>
            <a:r>
              <a:rPr lang="en-GB" altLang="en-US" b="1" dirty="0" smtClean="0">
                <a:solidFill>
                  <a:srgbClr val="654A15"/>
                </a:solidFill>
              </a:rPr>
              <a:t>different in</a:t>
            </a:r>
            <a:r>
              <a:rPr lang="en-GB" altLang="en-US" dirty="0" smtClean="0"/>
              <a:t> different POSs: </a:t>
            </a:r>
          </a:p>
          <a:p>
            <a:pPr marL="720000" lvl="1" indent="-360000">
              <a:lnSpc>
                <a:spcPct val="100000"/>
              </a:lnSpc>
              <a:spcBef>
                <a:spcPts val="300"/>
              </a:spcBef>
              <a:spcAft>
                <a:spcPts val="300"/>
              </a:spcAft>
            </a:pPr>
            <a:r>
              <a:rPr lang="en-GB" altLang="en-US" dirty="0" smtClean="0"/>
              <a:t>Some initiating events may occur during many (or all) POSs;</a:t>
            </a:r>
          </a:p>
          <a:p>
            <a:pPr marL="720000" lvl="1" indent="-360000">
              <a:lnSpc>
                <a:spcPct val="100000"/>
              </a:lnSpc>
              <a:spcBef>
                <a:spcPts val="300"/>
              </a:spcBef>
              <a:spcAft>
                <a:spcPts val="300"/>
              </a:spcAft>
            </a:pPr>
            <a:r>
              <a:rPr lang="en-GB" altLang="en-US" dirty="0" smtClean="0"/>
              <a:t>Some initiating events depend on specific POS (</a:t>
            </a:r>
            <a:r>
              <a:rPr lang="en-GB" altLang="en-US" dirty="0" err="1" smtClean="0"/>
              <a:t>e,g</a:t>
            </a:r>
            <a:r>
              <a:rPr lang="en-GB" altLang="en-US" dirty="0" smtClean="0"/>
              <a:t>. testing and maintenance, fuel handling activities).</a:t>
            </a:r>
          </a:p>
          <a:p>
            <a:pPr marL="360000" indent="-360000">
              <a:lnSpc>
                <a:spcPct val="100000"/>
              </a:lnSpc>
              <a:spcBef>
                <a:spcPts val="600"/>
              </a:spcBef>
              <a:spcAft>
                <a:spcPts val="600"/>
              </a:spcAft>
            </a:pPr>
            <a:r>
              <a:rPr lang="en-GB" altLang="en-US" dirty="0" smtClean="0"/>
              <a:t>Therefore each IE should be analysed for it’s applicability for </a:t>
            </a:r>
            <a:r>
              <a:rPr lang="en-GB" altLang="en-US" b="1" dirty="0" smtClean="0">
                <a:solidFill>
                  <a:srgbClr val="654A15"/>
                </a:solidFill>
              </a:rPr>
              <a:t>specific POS</a:t>
            </a:r>
            <a:r>
              <a:rPr lang="en-GB" altLang="en-US" dirty="0" smtClean="0"/>
              <a:t> in the grouping process.</a:t>
            </a:r>
          </a:p>
        </p:txBody>
      </p:sp>
      <p:sp>
        <p:nvSpPr>
          <p:cNvPr id="2" name="Dia számának helye 1"/>
          <p:cNvSpPr>
            <a:spLocks noGrp="1"/>
          </p:cNvSpPr>
          <p:nvPr>
            <p:ph type="sldNum" sz="quarter" idx="12"/>
          </p:nvPr>
        </p:nvSpPr>
        <p:spPr/>
        <p:txBody>
          <a:bodyPr/>
          <a:lstStyle/>
          <a:p>
            <a:fld id="{23A0628E-C12F-4F8C-9895-BCD5E30100D3}" type="slidenum">
              <a:rPr lang="en-US" smtClean="0"/>
              <a:pPr/>
              <a:t>107</a:t>
            </a:fld>
            <a:endParaRPr lang="en-US" dirty="0"/>
          </a:p>
        </p:txBody>
      </p:sp>
    </p:spTree>
    <p:extLst>
      <p:ext uri="{BB962C8B-B14F-4D97-AF65-F5344CB8AC3E}">
        <p14:creationId xmlns:p14="http://schemas.microsoft.com/office/powerpoint/2010/main" val="35737492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p:cNvSpPr>
          <p:nvPr>
            <p:ph type="title" idx="4294967295"/>
          </p:nvPr>
        </p:nvSpPr>
        <p:spPr/>
        <p:txBody>
          <a:bodyPr/>
          <a:lstStyle/>
          <a:p>
            <a:r>
              <a:rPr lang="en-GB" altLang="en-US" dirty="0" smtClean="0"/>
              <a:t>Comparative summary on the aspects important for HRA</a:t>
            </a:r>
            <a:endParaRPr lang="en-US" altLang="en-US" dirty="0" smtClean="0"/>
          </a:p>
        </p:txBody>
      </p:sp>
      <p:graphicFrame>
        <p:nvGraphicFramePr>
          <p:cNvPr id="343130" name="Group 90"/>
          <p:cNvGraphicFramePr>
            <a:graphicFrameLocks noGrp="1"/>
          </p:cNvGraphicFramePr>
          <p:nvPr>
            <p:ph idx="4294967295"/>
            <p:extLst>
              <p:ext uri="{D42A27DB-BD31-4B8C-83A1-F6EECF244321}">
                <p14:modId xmlns:p14="http://schemas.microsoft.com/office/powerpoint/2010/main" val="2290471470"/>
              </p:ext>
            </p:extLst>
          </p:nvPr>
        </p:nvGraphicFramePr>
        <p:xfrm>
          <a:off x="514218" y="1347453"/>
          <a:ext cx="8915400" cy="4727476"/>
        </p:xfrm>
        <a:graphic>
          <a:graphicData uri="http://schemas.openxmlformats.org/drawingml/2006/table">
            <a:tbl>
              <a:tblPr/>
              <a:tblGrid>
                <a:gridCol w="4386645"/>
                <a:gridCol w="4528755"/>
              </a:tblGrid>
              <a:tr h="566320">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Full-Power PSA</a:t>
                      </a:r>
                      <a:endParaRPr kumimoji="0" lang="en-US" altLang="en-US" sz="18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Shutdown PSA</a:t>
                      </a:r>
                      <a:endParaRPr kumimoji="0" lang="en-US" altLang="en-US" sz="18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r>
              <a:tr h="504825">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Short time windows ~0.5hr</a:t>
                      </a:r>
                      <a:endParaRPr kumimoji="0" lang="en-US"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smtClean="0">
                          <a:ln>
                            <a:noFill/>
                          </a:ln>
                          <a:solidFill>
                            <a:schemeClr val="tx1"/>
                          </a:solidFill>
                          <a:effectLst/>
                          <a:latin typeface="Arial" panose="020B0604020202020204" pitchFamily="34" charset="0"/>
                          <a:ea typeface="+mn-ea"/>
                          <a:cs typeface="Arial" panose="020B0604020202020204" pitchFamily="34" charset="0"/>
                        </a:rPr>
                        <a:t>Long time windows ~0.5 - 10 hrs</a:t>
                      </a:r>
                      <a:endParaRPr kumimoji="0" lang="en-US" altLang="en-US" sz="1800" b="0" i="0" u="none" strike="noStrike" kern="1200" cap="none" normalizeH="0" baseline="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r>
              <a:tr h="501650">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Multiple alarms</a:t>
                      </a:r>
                      <a:endParaRPr kumimoji="0" lang="en-US"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Fewer alarms</a:t>
                      </a:r>
                      <a:endParaRPr kumimoji="0" lang="en-US"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r>
              <a:tr h="503238">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smtClean="0">
                          <a:ln>
                            <a:noFill/>
                          </a:ln>
                          <a:solidFill>
                            <a:schemeClr val="tx1"/>
                          </a:solidFill>
                          <a:effectLst/>
                          <a:latin typeface="Arial" panose="020B0604020202020204" pitchFamily="34" charset="0"/>
                          <a:ea typeface="+mn-ea"/>
                          <a:cs typeface="Arial" panose="020B0604020202020204" pitchFamily="34" charset="0"/>
                        </a:rPr>
                        <a:t>Clearer indications</a:t>
                      </a:r>
                      <a:endParaRPr kumimoji="0" lang="en-US" altLang="en-US" sz="1800" b="0" i="0" u="none" strike="noStrike" kern="1200" cap="none" normalizeH="0" baseline="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Less clear indications, temporary instrumentation</a:t>
                      </a:r>
                      <a:endParaRPr kumimoji="0" lang="en-US"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r>
              <a:tr h="503238">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smtClean="0">
                          <a:ln>
                            <a:noFill/>
                          </a:ln>
                          <a:solidFill>
                            <a:schemeClr val="tx1"/>
                          </a:solidFill>
                          <a:effectLst/>
                          <a:latin typeface="Arial" panose="020B0604020202020204" pitchFamily="34" charset="0"/>
                          <a:ea typeface="+mn-ea"/>
                          <a:cs typeface="Arial" panose="020B0604020202020204" pitchFamily="34" charset="0"/>
                        </a:rPr>
                        <a:t>Symptom-based EOPs</a:t>
                      </a:r>
                      <a:endParaRPr kumimoji="0" lang="en-US" altLang="en-US" sz="1800" b="0" i="0" u="none" strike="noStrike" kern="1200" cap="none" normalizeH="0" baseline="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Relaxed procedures</a:t>
                      </a:r>
                      <a:endParaRPr kumimoji="0" lang="en-US"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r>
              <a:tr h="503238">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smtClean="0">
                          <a:ln>
                            <a:noFill/>
                          </a:ln>
                          <a:solidFill>
                            <a:schemeClr val="tx1"/>
                          </a:solidFill>
                          <a:effectLst/>
                          <a:latin typeface="Arial" panose="020B0604020202020204" pitchFamily="34" charset="0"/>
                          <a:ea typeface="+mn-ea"/>
                          <a:cs typeface="Arial" panose="020B0604020202020204" pitchFamily="34" charset="0"/>
                        </a:rPr>
                        <a:t>Simulator, classroom training</a:t>
                      </a:r>
                      <a:endParaRPr kumimoji="0" lang="en-US" altLang="en-US" sz="1800" b="0" i="0" u="none" strike="noStrike" kern="1200" cap="none" normalizeH="0" baseline="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Limited  training</a:t>
                      </a:r>
                      <a:endParaRPr kumimoji="0" lang="en-US"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r>
              <a:tr h="501650">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Misdiagnosis generally not considered</a:t>
                      </a:r>
                      <a:endParaRPr kumimoji="0" lang="en-US"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More possibility for  misdiagnosis</a:t>
                      </a:r>
                      <a:endParaRPr kumimoji="0" lang="en-US"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r>
              <a:tr h="504825">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smtClean="0">
                          <a:ln>
                            <a:noFill/>
                          </a:ln>
                          <a:solidFill>
                            <a:schemeClr val="tx1"/>
                          </a:solidFill>
                          <a:effectLst/>
                          <a:latin typeface="Arial" panose="020B0604020202020204" pitchFamily="34" charset="0"/>
                          <a:ea typeface="+mn-ea"/>
                          <a:cs typeface="Arial" panose="020B0604020202020204" pitchFamily="34" charset="0"/>
                        </a:rPr>
                        <a:t>Most actions in MCR</a:t>
                      </a:r>
                      <a:endParaRPr kumimoji="0" lang="en-US" altLang="en-US" sz="1800" b="0" i="0" u="none" strike="noStrike" kern="1200" cap="none" normalizeH="0" baseline="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Coordination of MCR and local actions</a:t>
                      </a:r>
                      <a:endParaRPr kumimoji="0" lang="en-US"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E1CD"/>
                    </a:solidFill>
                  </a:tcPr>
                </a:tc>
              </a:tr>
              <a:tr h="501650">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smtClean="0">
                          <a:ln>
                            <a:noFill/>
                          </a:ln>
                          <a:solidFill>
                            <a:schemeClr val="tx1"/>
                          </a:solidFill>
                          <a:effectLst/>
                          <a:latin typeface="Arial" panose="020B0604020202020204" pitchFamily="34" charset="0"/>
                          <a:ea typeface="+mn-ea"/>
                          <a:cs typeface="Arial" panose="020B0604020202020204" pitchFamily="34" charset="0"/>
                        </a:rPr>
                        <a:t>Human errors ~10% of CDF</a:t>
                      </a:r>
                      <a:endParaRPr kumimoji="0" lang="en-US" altLang="en-US" sz="1800" b="0" i="0" u="none" strike="noStrike" kern="1200" cap="none" normalizeH="0" baseline="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E1CD"/>
                    </a:solidFill>
                  </a:tcPr>
                </a:tc>
                <a:tc>
                  <a:txBody>
                    <a:bodyPr/>
                    <a:lstStyle>
                      <a:lvl1pPr>
                        <a:lnSpc>
                          <a:spcPct val="90000"/>
                        </a:lnSpc>
                        <a:spcBef>
                          <a:spcPts val="1000"/>
                        </a:spcBef>
                        <a:buClr>
                          <a:srgbClr val="3366CC"/>
                        </a:buClr>
                        <a:buSzPct val="110000"/>
                        <a:buFont typeface="Arial" panose="020B0604020202020204" pitchFamily="34" charset="0"/>
                        <a:defRPr>
                          <a:solidFill>
                            <a:srgbClr val="003399"/>
                          </a:solidFill>
                          <a:latin typeface="Arial" panose="020B0604020202020204" pitchFamily="34" charset="0"/>
                          <a:cs typeface="Arial" panose="020B0604020202020204" pitchFamily="34" charset="0"/>
                        </a:defRPr>
                      </a:lvl1pPr>
                      <a:lvl2pPr>
                        <a:lnSpc>
                          <a:spcPct val="90000"/>
                        </a:lnSpc>
                        <a:spcBef>
                          <a:spcPts val="500"/>
                        </a:spcBef>
                        <a:buClr>
                          <a:srgbClr val="3366CC"/>
                        </a:buClr>
                        <a:buSzPct val="90000"/>
                        <a:buFont typeface="Arial" panose="020B0604020202020204" pitchFamily="34" charset="0"/>
                        <a:defRPr sz="1600">
                          <a:solidFill>
                            <a:srgbClr val="003399"/>
                          </a:solidFill>
                          <a:latin typeface="Arial" panose="020B0604020202020204" pitchFamily="34" charset="0"/>
                          <a:cs typeface="Arial" panose="020B0604020202020204" pitchFamily="34" charset="0"/>
                        </a:defRPr>
                      </a:lvl2pPr>
                      <a:lvl3pPr>
                        <a:lnSpc>
                          <a:spcPct val="90000"/>
                        </a:lnSpc>
                        <a:spcBef>
                          <a:spcPts val="500"/>
                        </a:spcBef>
                        <a:buClr>
                          <a:srgbClr val="3366CC"/>
                        </a:buClr>
                        <a:buSzPct val="90000"/>
                        <a:buFont typeface="Arial" panose="020B0604020202020204" pitchFamily="34" charset="0"/>
                        <a:defRPr sz="1400">
                          <a:solidFill>
                            <a:srgbClr val="003399"/>
                          </a:solidFill>
                          <a:latin typeface="Arial" panose="020B0604020202020204" pitchFamily="34" charset="0"/>
                          <a:cs typeface="Arial" panose="020B0604020202020204" pitchFamily="34" charset="0"/>
                        </a:defRPr>
                      </a:lvl3pPr>
                      <a:lvl4pPr>
                        <a:lnSpc>
                          <a:spcPct val="90000"/>
                        </a:lnSpc>
                        <a:spcBef>
                          <a:spcPts val="500"/>
                        </a:spcBef>
                        <a:buClr>
                          <a:srgbClr val="3366CC"/>
                        </a:buClr>
                        <a:buSzPct val="90000"/>
                        <a:buFont typeface="Arial" panose="020B0604020202020204" pitchFamily="34" charset="0"/>
                        <a:defRPr sz="1200">
                          <a:solidFill>
                            <a:srgbClr val="003399"/>
                          </a:solidFill>
                          <a:latin typeface="Arial" panose="020B0604020202020204" pitchFamily="34" charset="0"/>
                          <a:cs typeface="Arial" panose="020B0604020202020204" pitchFamily="34" charset="0"/>
                        </a:defRPr>
                      </a:lvl4pPr>
                      <a:lvl5pPr>
                        <a:lnSpc>
                          <a:spcPct val="90000"/>
                        </a:lnSpc>
                        <a:spcBef>
                          <a:spcPts val="500"/>
                        </a:spcBef>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5pPr>
                      <a:lvl6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6pPr>
                      <a:lvl7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7pPr>
                      <a:lvl8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8pPr>
                      <a:lvl9pPr fontAlgn="base">
                        <a:lnSpc>
                          <a:spcPct val="90000"/>
                        </a:lnSpc>
                        <a:spcBef>
                          <a:spcPts val="500"/>
                        </a:spcBef>
                        <a:spcAft>
                          <a:spcPct val="0"/>
                        </a:spcAft>
                        <a:buClr>
                          <a:srgbClr val="3366CC"/>
                        </a:buClr>
                        <a:buSzPct val="90000"/>
                        <a:buFont typeface="Arial" panose="020B0604020202020204" pitchFamily="34" charset="0"/>
                        <a:defRPr sz="1000">
                          <a:solidFill>
                            <a:srgbClr val="003399"/>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Human errors ~80% of CDF</a:t>
                      </a:r>
                      <a:endParaRPr kumimoji="0" lang="en-US" altLang="en-US" sz="18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99060" marR="9906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E1CD"/>
                    </a:solidFill>
                  </a:tcPr>
                </a:tc>
              </a:tr>
            </a:tbl>
          </a:graphicData>
        </a:graphic>
      </p:graphicFrame>
      <p:sp>
        <p:nvSpPr>
          <p:cNvPr id="2" name="Dia számának helye 1"/>
          <p:cNvSpPr>
            <a:spLocks noGrp="1"/>
          </p:cNvSpPr>
          <p:nvPr>
            <p:ph type="sldNum" sz="quarter" idx="12"/>
          </p:nvPr>
        </p:nvSpPr>
        <p:spPr/>
        <p:txBody>
          <a:bodyPr/>
          <a:lstStyle/>
          <a:p>
            <a:fld id="{23A0628E-C12F-4F8C-9895-BCD5E30100D3}" type="slidenum">
              <a:rPr lang="en-US" smtClean="0"/>
              <a:pPr/>
              <a:t>108</a:t>
            </a:fld>
            <a:endParaRPr lang="en-US" dirty="0"/>
          </a:p>
        </p:txBody>
      </p:sp>
    </p:spTree>
    <p:extLst>
      <p:ext uri="{BB962C8B-B14F-4D97-AF65-F5344CB8AC3E}">
        <p14:creationId xmlns:p14="http://schemas.microsoft.com/office/powerpoint/2010/main" val="408076156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rmAutofit/>
          </a:bodyPr>
          <a:lstStyle/>
          <a:p>
            <a:r>
              <a:rPr lang="en-GB" altLang="en-US" dirty="0" smtClean="0"/>
              <a:t>PSA APPLICATIONS</a:t>
            </a:r>
          </a:p>
        </p:txBody>
      </p:sp>
      <p:sp>
        <p:nvSpPr>
          <p:cNvPr id="3" name="Content Placeholder 2"/>
          <p:cNvSpPr>
            <a:spLocks noGrp="1"/>
          </p:cNvSpPr>
          <p:nvPr>
            <p:ph idx="4294967295"/>
          </p:nvPr>
        </p:nvSpPr>
        <p:spPr>
          <a:xfrm>
            <a:off x="514219" y="1327903"/>
            <a:ext cx="8884444" cy="5031561"/>
          </a:xfrm>
          <a:prstGeom prst="rect">
            <a:avLst/>
          </a:prstGeom>
          <a:solidFill>
            <a:srgbClr val="FFFFCC"/>
          </a:solidFill>
          <a:ln w="19050">
            <a:solidFill>
              <a:srgbClr val="FF9900"/>
            </a:solidFill>
          </a:ln>
        </p:spPr>
        <p:txBody>
          <a:bodyPr lIns="288000" tIns="288000" rIns="288000" bIns="288000">
            <a:spAutoFit/>
          </a:bodyPr>
          <a:lstStyle/>
          <a:p>
            <a:pPr marL="381000" indent="-381000">
              <a:lnSpc>
                <a:spcPct val="100000"/>
              </a:lnSpc>
              <a:spcBef>
                <a:spcPct val="50000"/>
              </a:spcBef>
              <a:buClr>
                <a:srgbClr val="317DBF"/>
              </a:buClr>
              <a:buNone/>
            </a:pPr>
            <a:r>
              <a:rPr lang="en-GB" altLang="en-US" sz="2800" dirty="0"/>
              <a:t>Learning objectives</a:t>
            </a:r>
          </a:p>
          <a:p>
            <a:pPr marL="381000" indent="-381000" algn="just" eaLnBrk="0" hangingPunct="0">
              <a:lnSpc>
                <a:spcPct val="100000"/>
              </a:lnSpc>
              <a:spcBef>
                <a:spcPts val="1500"/>
              </a:spcBef>
              <a:spcAft>
                <a:spcPts val="800"/>
              </a:spcAft>
              <a:buClrTx/>
              <a:buSzTx/>
              <a:buFont typeface="Arial" panose="020B0604020202020204" pitchFamily="34" charset="0"/>
              <a:buNone/>
            </a:pPr>
            <a:r>
              <a:rPr lang="en-GB" altLang="en-US" sz="2200" i="1" dirty="0" smtClean="0">
                <a:solidFill>
                  <a:srgbClr val="000000"/>
                </a:solidFill>
              </a:rPr>
              <a:t>After completing this chapter, the trainee will be able to:</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Describe the applications of probabilistic safety assessments for the assessment of the overall plant safety</a:t>
            </a:r>
            <a:r>
              <a:rPr lang="en-GB" altLang="en-US" sz="2200" i="1" dirty="0" smtClean="0">
                <a:solidFill>
                  <a:srgbClr val="000000"/>
                </a:solidFill>
                <a:latin typeface="Arial"/>
              </a:rPr>
              <a:t>.</a:t>
            </a:r>
          </a:p>
          <a:p>
            <a:pPr marL="457200" indent="-457200" eaLnBrk="0" hangingPunct="0">
              <a:lnSpc>
                <a:spcPct val="100000"/>
              </a:lnSpc>
              <a:spcBef>
                <a:spcPct val="20000"/>
              </a:spcBef>
              <a:buClrTx/>
              <a:buSzTx/>
              <a:buFont typeface="+mj-lt"/>
              <a:buAutoNum type="arabicPeriod"/>
            </a:pPr>
            <a:r>
              <a:rPr lang="en-US" altLang="en-US" sz="2200" i="1" dirty="0">
                <a:latin typeface="Arial"/>
              </a:rPr>
              <a:t>Describe the applications of probabilistic safety assessments in NPP operation.</a:t>
            </a:r>
          </a:p>
          <a:p>
            <a:pPr marL="457200" indent="-457200" eaLnBrk="0" hangingPunct="0">
              <a:lnSpc>
                <a:spcPct val="100000"/>
              </a:lnSpc>
              <a:spcBef>
                <a:spcPct val="20000"/>
              </a:spcBef>
              <a:buClrTx/>
              <a:buSzTx/>
              <a:buFont typeface="+mj-lt"/>
              <a:buAutoNum type="arabicPeriod"/>
            </a:pPr>
            <a:r>
              <a:rPr lang="en-US" altLang="en-US" sz="2200" i="1" dirty="0">
                <a:latin typeface="Arial"/>
              </a:rPr>
              <a:t>Describe the applications of probabilistic safety assessments for the evaluation of plant modifications.</a:t>
            </a:r>
          </a:p>
          <a:p>
            <a:pPr marL="457200" indent="-457200" eaLnBrk="0" hangingPunct="0">
              <a:lnSpc>
                <a:spcPct val="100000"/>
              </a:lnSpc>
              <a:spcBef>
                <a:spcPct val="20000"/>
              </a:spcBef>
              <a:buClrTx/>
              <a:buSzTx/>
              <a:buFont typeface="+mj-lt"/>
              <a:buAutoNum type="arabicPeriod"/>
            </a:pPr>
            <a:r>
              <a:rPr lang="en-US" altLang="en-US" sz="2200" i="1" dirty="0">
                <a:latin typeface="Arial"/>
              </a:rPr>
              <a:t>Describe the applications of probabilistic safety assessments for risk evaluations and for evaluation of regulatory decisions.</a:t>
            </a:r>
          </a:p>
          <a:p>
            <a:pPr marL="457200" indent="-457200" eaLnBrk="0" hangingPunct="0">
              <a:lnSpc>
                <a:spcPct val="100000"/>
              </a:lnSpc>
              <a:spcBef>
                <a:spcPct val="20000"/>
              </a:spcBef>
              <a:buClrTx/>
              <a:buSzTx/>
              <a:buFont typeface="+mj-lt"/>
              <a:buAutoNum type="arabicPeriod"/>
            </a:pPr>
            <a:endParaRPr lang="en-GB" altLang="en-US" sz="2200" i="1" dirty="0">
              <a:solidFill>
                <a:srgbClr val="000000"/>
              </a:solidFill>
              <a:latin typeface="Arial"/>
            </a:endParaRPr>
          </a:p>
        </p:txBody>
      </p:sp>
      <p:sp>
        <p:nvSpPr>
          <p:cNvPr id="4" name="Slide Number Placeholder 3"/>
          <p:cNvSpPr txBox="1">
            <a:spLocks noGrp="1"/>
          </p:cNvSpPr>
          <p:nvPr/>
        </p:nvSpPr>
        <p:spPr>
          <a:xfrm>
            <a:off x="9034066" y="188913"/>
            <a:ext cx="638042" cy="368300"/>
          </a:xfrm>
          <a:prstGeom prst="rect">
            <a:avLst/>
          </a:prstGeom>
          <a:noFill/>
        </p:spPr>
        <p:txBody>
          <a:bodyPr lIns="36000" tIns="36000" rIns="36000" bIns="360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94079F40-2CB9-4066-B3CF-648E7585C93A}" type="slidenum">
              <a:rPr lang="sl-SI" altLang="en-US" sz="1200">
                <a:solidFill>
                  <a:srgbClr val="898989"/>
                </a:solidFill>
                <a:latin typeface="Arial" panose="020B0604020202020204" pitchFamily="34" charset="0"/>
                <a:cs typeface="Arial" panose="020B0604020202020204" pitchFamily="34" charset="0"/>
              </a:rPr>
              <a:pPr algn="r"/>
              <a:t>109</a:t>
            </a:fld>
            <a:endParaRPr lang="sl-SI" altLang="en-US" sz="1200">
              <a:solidFill>
                <a:srgbClr val="898989"/>
              </a:solidFill>
              <a:latin typeface="Arial" panose="020B0604020202020204" pitchFamily="34" charset="0"/>
              <a:cs typeface="Arial" panose="020B0604020202020204" pitchFamily="34" charset="0"/>
            </a:endParaRPr>
          </a:p>
        </p:txBody>
      </p:sp>
      <p:sp>
        <p:nvSpPr>
          <p:cNvPr id="5" name="Dia számának helye 4"/>
          <p:cNvSpPr>
            <a:spLocks noGrp="1"/>
          </p:cNvSpPr>
          <p:nvPr>
            <p:ph type="sldNum" sz="quarter" idx="12"/>
          </p:nvPr>
        </p:nvSpPr>
        <p:spPr/>
        <p:txBody>
          <a:bodyPr/>
          <a:lstStyle/>
          <a:p>
            <a:fld id="{23A0628E-C12F-4F8C-9895-BCD5E30100D3}" type="slidenum">
              <a:rPr lang="en-US" smtClean="0"/>
              <a:pPr/>
              <a:t>109</a:t>
            </a:fld>
            <a:endParaRPr lang="en-US" dirty="0"/>
          </a:p>
        </p:txBody>
      </p:sp>
    </p:spTree>
    <p:extLst>
      <p:ext uri="{BB962C8B-B14F-4D97-AF65-F5344CB8AC3E}">
        <p14:creationId xmlns:p14="http://schemas.microsoft.com/office/powerpoint/2010/main" val="9338185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rmAutofit/>
          </a:bodyPr>
          <a:lstStyle/>
          <a:p>
            <a:r>
              <a:rPr lang="en-GB" altLang="en-US" dirty="0" smtClean="0"/>
              <a:t>PSA SCOPE AND LEVELS</a:t>
            </a:r>
          </a:p>
        </p:txBody>
      </p:sp>
      <p:sp>
        <p:nvSpPr>
          <p:cNvPr id="3" name="Content Placeholder 2"/>
          <p:cNvSpPr>
            <a:spLocks noGrp="1"/>
          </p:cNvSpPr>
          <p:nvPr>
            <p:ph idx="4294967295"/>
          </p:nvPr>
        </p:nvSpPr>
        <p:spPr>
          <a:xfrm>
            <a:off x="514219" y="1484313"/>
            <a:ext cx="8884444" cy="3948188"/>
          </a:xfrm>
          <a:prstGeom prst="rect">
            <a:avLst/>
          </a:prstGeom>
          <a:solidFill>
            <a:srgbClr val="FFFFCC"/>
          </a:solidFill>
          <a:ln w="19050">
            <a:solidFill>
              <a:srgbClr val="FF9900"/>
            </a:solidFill>
          </a:ln>
        </p:spPr>
        <p:txBody>
          <a:bodyPr lIns="288000" tIns="288000" rIns="288000" bIns="288000">
            <a:spAutoFit/>
          </a:bodyPr>
          <a:lstStyle/>
          <a:p>
            <a:pPr marL="381000" indent="-381000">
              <a:lnSpc>
                <a:spcPct val="100000"/>
              </a:lnSpc>
              <a:spcBef>
                <a:spcPct val="50000"/>
              </a:spcBef>
              <a:buClr>
                <a:srgbClr val="317DBF"/>
              </a:buClr>
              <a:buNone/>
            </a:pPr>
            <a:r>
              <a:rPr lang="en-GB" altLang="en-US" sz="2800" dirty="0"/>
              <a:t>Learning objectives</a:t>
            </a:r>
          </a:p>
          <a:p>
            <a:pPr marL="381000" indent="-381000" algn="just" eaLnBrk="0" hangingPunct="0">
              <a:lnSpc>
                <a:spcPct val="100000"/>
              </a:lnSpc>
              <a:spcBef>
                <a:spcPts val="1500"/>
              </a:spcBef>
              <a:spcAft>
                <a:spcPts val="800"/>
              </a:spcAft>
              <a:buClrTx/>
              <a:buSzTx/>
              <a:buFont typeface="Arial" panose="020B0604020202020204" pitchFamily="34" charset="0"/>
              <a:buNone/>
            </a:pPr>
            <a:r>
              <a:rPr lang="en-GB" altLang="en-US" sz="2200" i="1" dirty="0" smtClean="0">
                <a:solidFill>
                  <a:srgbClr val="000000"/>
                </a:solidFill>
              </a:rPr>
              <a:t>After completing this chapter, the trainee will be able to:</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Define the scope of probabilistic safety assessments.</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Define Level 1, 2 and 3 of probabilistic safety assessments.</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Name plant states for which probabilistic safety assessments are performed.</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List which initiating events and hazards have to be taken into account when performing probabilistic safety assessments</a:t>
            </a:r>
            <a:r>
              <a:rPr lang="en-GB" altLang="en-US" sz="2200" i="1" dirty="0" smtClean="0">
                <a:solidFill>
                  <a:srgbClr val="000000"/>
                </a:solidFill>
                <a:latin typeface="Arial"/>
              </a:rPr>
              <a:t>.</a:t>
            </a:r>
          </a:p>
        </p:txBody>
      </p:sp>
      <p:sp>
        <p:nvSpPr>
          <p:cNvPr id="4" name="Slide Number Placeholder 3"/>
          <p:cNvSpPr txBox="1">
            <a:spLocks noGrp="1"/>
          </p:cNvSpPr>
          <p:nvPr/>
        </p:nvSpPr>
        <p:spPr>
          <a:xfrm>
            <a:off x="9034066" y="188913"/>
            <a:ext cx="638042" cy="368300"/>
          </a:xfrm>
          <a:prstGeom prst="rect">
            <a:avLst/>
          </a:prstGeom>
          <a:noFill/>
        </p:spPr>
        <p:txBody>
          <a:bodyPr lIns="36000" tIns="36000" rIns="36000" bIns="360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D73A49DD-5095-4673-AF33-BD0A891BD1C3}" type="slidenum">
              <a:rPr lang="sl-SI" altLang="en-US" sz="1200">
                <a:solidFill>
                  <a:srgbClr val="898989"/>
                </a:solidFill>
                <a:latin typeface="Arial" panose="020B0604020202020204" pitchFamily="34" charset="0"/>
                <a:cs typeface="Arial" panose="020B0604020202020204" pitchFamily="34" charset="0"/>
              </a:rPr>
              <a:pPr algn="r"/>
              <a:t>11</a:t>
            </a:fld>
            <a:endParaRPr lang="sl-SI" altLang="en-US" sz="1200">
              <a:solidFill>
                <a:srgbClr val="898989"/>
              </a:solidFill>
              <a:latin typeface="Arial" panose="020B0604020202020204" pitchFamily="34" charset="0"/>
              <a:cs typeface="Arial" panose="020B0604020202020204" pitchFamily="34" charset="0"/>
            </a:endParaRPr>
          </a:p>
        </p:txBody>
      </p:sp>
      <p:sp>
        <p:nvSpPr>
          <p:cNvPr id="5" name="Dia számának helye 4"/>
          <p:cNvSpPr>
            <a:spLocks noGrp="1"/>
          </p:cNvSpPr>
          <p:nvPr>
            <p:ph type="sldNum" sz="quarter" idx="12"/>
          </p:nvPr>
        </p:nvSpPr>
        <p:spPr/>
        <p:txBody>
          <a:bodyPr/>
          <a:lstStyle/>
          <a:p>
            <a:fld id="{23A0628E-C12F-4F8C-9895-BCD5E30100D3}" type="slidenum">
              <a:rPr lang="en-US" smtClean="0"/>
              <a:pPr/>
              <a:t>11</a:t>
            </a:fld>
            <a:endParaRPr lang="en-US" dirty="0"/>
          </a:p>
        </p:txBody>
      </p:sp>
    </p:spTree>
    <p:extLst>
      <p:ext uri="{BB962C8B-B14F-4D97-AF65-F5344CB8AC3E}">
        <p14:creationId xmlns:p14="http://schemas.microsoft.com/office/powerpoint/2010/main" val="119541425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p:cNvSpPr>
          <p:nvPr>
            <p:ph type="title" idx="4294967295"/>
          </p:nvPr>
        </p:nvSpPr>
        <p:spPr/>
        <p:txBody>
          <a:bodyPr/>
          <a:lstStyle/>
          <a:p>
            <a:r>
              <a:rPr lang="en-GB" altLang="en-US" smtClean="0"/>
              <a:t>Safety assessment </a:t>
            </a:r>
            <a:endParaRPr lang="en-US" altLang="en-US" smtClean="0"/>
          </a:p>
        </p:txBody>
      </p:sp>
      <p:sp>
        <p:nvSpPr>
          <p:cNvPr id="349187" name="Rectangle 3"/>
          <p:cNvSpPr>
            <a:spLocks noGrp="1" noChangeArrowheads="1"/>
          </p:cNvSpPr>
          <p:nvPr>
            <p:ph type="body" idx="4294967295"/>
          </p:nvPr>
        </p:nvSpPr>
        <p:spPr bwMode="auto">
          <a:xfrm>
            <a:off x="514218" y="1177160"/>
            <a:ext cx="8915400" cy="483311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marL="0" indent="0">
              <a:lnSpc>
                <a:spcPct val="100000"/>
              </a:lnSpc>
              <a:spcBef>
                <a:spcPts val="0"/>
              </a:spcBef>
              <a:spcAft>
                <a:spcPts val="1000"/>
              </a:spcAft>
              <a:buFont typeface="Arial" panose="020B0604020202020204" pitchFamily="34" charset="0"/>
              <a:buNone/>
            </a:pPr>
            <a:r>
              <a:rPr lang="en-GB" altLang="en-US" b="1" u="sng" dirty="0" smtClean="0"/>
              <a:t>Assessment of the overall plant safety at design and licensing </a:t>
            </a:r>
          </a:p>
          <a:p>
            <a:pPr marL="360000" indent="-360000">
              <a:lnSpc>
                <a:spcPct val="100000"/>
              </a:lnSpc>
              <a:spcBef>
                <a:spcPts val="600"/>
              </a:spcBef>
              <a:spcAft>
                <a:spcPts val="600"/>
              </a:spcAft>
            </a:pPr>
            <a:r>
              <a:rPr lang="en-GB" altLang="en-US" dirty="0" smtClean="0"/>
              <a:t>The assessment of the overall plant safety is the </a:t>
            </a:r>
            <a:r>
              <a:rPr lang="en-GB" altLang="en-US" b="1" dirty="0" smtClean="0">
                <a:solidFill>
                  <a:srgbClr val="654A15"/>
                </a:solidFill>
              </a:rPr>
              <a:t>main purpose</a:t>
            </a:r>
            <a:r>
              <a:rPr lang="en-GB" altLang="en-US" dirty="0" smtClean="0"/>
              <a:t> of PSA performance including identification and ranking of:</a:t>
            </a:r>
          </a:p>
          <a:p>
            <a:pPr marL="720000" lvl="1" indent="-360000">
              <a:lnSpc>
                <a:spcPct val="100000"/>
              </a:lnSpc>
              <a:spcBef>
                <a:spcPts val="300"/>
              </a:spcBef>
              <a:spcAft>
                <a:spcPts val="300"/>
              </a:spcAft>
            </a:pPr>
            <a:r>
              <a:rPr lang="en-GB" altLang="en-US" dirty="0" smtClean="0"/>
              <a:t>important design and operational features, </a:t>
            </a:r>
          </a:p>
          <a:p>
            <a:pPr marL="720000" lvl="1" indent="-360000">
              <a:lnSpc>
                <a:spcPct val="100000"/>
              </a:lnSpc>
              <a:spcBef>
                <a:spcPts val="300"/>
              </a:spcBef>
              <a:spcAft>
                <a:spcPts val="300"/>
              </a:spcAft>
            </a:pPr>
            <a:r>
              <a:rPr lang="en-GB" altLang="en-US" dirty="0" smtClean="0"/>
              <a:t>dominant accident sequences, systems, components, human interactions and </a:t>
            </a:r>
          </a:p>
          <a:p>
            <a:pPr marL="720000" lvl="1" indent="-360000">
              <a:lnSpc>
                <a:spcPct val="100000"/>
              </a:lnSpc>
              <a:spcBef>
                <a:spcPts val="300"/>
              </a:spcBef>
              <a:spcAft>
                <a:spcPts val="300"/>
              </a:spcAft>
            </a:pPr>
            <a:r>
              <a:rPr lang="en-GB" altLang="en-US" dirty="0" smtClean="0"/>
              <a:t>dependencies important for safety. </a:t>
            </a:r>
          </a:p>
          <a:p>
            <a:pPr marL="360000" indent="-360000">
              <a:lnSpc>
                <a:spcPct val="100000"/>
              </a:lnSpc>
              <a:spcBef>
                <a:spcPts val="600"/>
              </a:spcBef>
              <a:spcAft>
                <a:spcPts val="600"/>
              </a:spcAft>
            </a:pPr>
            <a:r>
              <a:rPr lang="en-GB" altLang="en-US" dirty="0" smtClean="0"/>
              <a:t>A </a:t>
            </a:r>
            <a:r>
              <a:rPr lang="en-GB" altLang="en-US" b="1" dirty="0" smtClean="0">
                <a:solidFill>
                  <a:srgbClr val="654A15"/>
                </a:solidFill>
              </a:rPr>
              <a:t>comparison of the results</a:t>
            </a:r>
            <a:r>
              <a:rPr lang="en-GB" altLang="en-US" dirty="0" smtClean="0"/>
              <a:t> against probabilistic </a:t>
            </a:r>
            <a:r>
              <a:rPr lang="en-GB" altLang="en-US" b="1" dirty="0" smtClean="0">
                <a:solidFill>
                  <a:srgbClr val="654A15"/>
                </a:solidFill>
              </a:rPr>
              <a:t>safety goals</a:t>
            </a:r>
            <a:r>
              <a:rPr lang="en-GB" altLang="en-US" dirty="0" smtClean="0"/>
              <a:t> or quantitative health objectives.</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110</a:t>
            </a:fld>
            <a:endParaRPr lang="en-US" dirty="0"/>
          </a:p>
        </p:txBody>
      </p:sp>
    </p:spTree>
    <p:extLst>
      <p:ext uri="{BB962C8B-B14F-4D97-AF65-F5344CB8AC3E}">
        <p14:creationId xmlns:p14="http://schemas.microsoft.com/office/powerpoint/2010/main" val="407312681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p:cNvSpPr>
          <p:nvPr>
            <p:ph type="title" idx="4294967295"/>
          </p:nvPr>
        </p:nvSpPr>
        <p:spPr/>
        <p:txBody>
          <a:bodyPr/>
          <a:lstStyle/>
          <a:p>
            <a:r>
              <a:rPr lang="en-GB" altLang="en-US" dirty="0" smtClean="0"/>
              <a:t>Safety </a:t>
            </a:r>
            <a:r>
              <a:rPr lang="en-GB" altLang="en-US" dirty="0"/>
              <a:t>assessment ‒ cont. </a:t>
            </a:r>
            <a:endParaRPr lang="en-US" altLang="en-US" dirty="0" smtClean="0"/>
          </a:p>
        </p:txBody>
      </p:sp>
      <p:sp>
        <p:nvSpPr>
          <p:cNvPr id="354307" name="Rectangle 3"/>
          <p:cNvSpPr>
            <a:spLocks noGrp="1" noChangeArrowheads="1"/>
          </p:cNvSpPr>
          <p:nvPr>
            <p:ph type="body" idx="4294967295"/>
          </p:nvPr>
        </p:nvSpPr>
        <p:spPr bwMode="auto">
          <a:xfrm>
            <a:off x="514218" y="1125539"/>
            <a:ext cx="8915400" cy="486535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0" indent="0">
              <a:lnSpc>
                <a:spcPct val="100000"/>
              </a:lnSpc>
              <a:spcBef>
                <a:spcPts val="0"/>
              </a:spcBef>
              <a:spcAft>
                <a:spcPts val="1000"/>
              </a:spcAft>
              <a:buNone/>
            </a:pPr>
            <a:r>
              <a:rPr lang="en-GB" altLang="en-US" b="1" u="sng" dirty="0"/>
              <a:t>Periodic safety review</a:t>
            </a:r>
            <a:endParaRPr lang="sl-SI" altLang="en-US" b="1" u="sng" dirty="0"/>
          </a:p>
          <a:p>
            <a:pPr marL="360000" indent="-360000">
              <a:lnSpc>
                <a:spcPct val="100000"/>
              </a:lnSpc>
              <a:spcBef>
                <a:spcPts val="600"/>
              </a:spcBef>
              <a:spcAft>
                <a:spcPts val="600"/>
              </a:spcAft>
            </a:pPr>
            <a:r>
              <a:rPr lang="en-GB" altLang="en-US" sz="3400" dirty="0" smtClean="0"/>
              <a:t>The repeated PSA may deliver useful </a:t>
            </a:r>
            <a:r>
              <a:rPr lang="en-GB" altLang="en-US" sz="3400" b="1" dirty="0" smtClean="0">
                <a:solidFill>
                  <a:srgbClr val="654A15"/>
                </a:solidFill>
              </a:rPr>
              <a:t>insights</a:t>
            </a:r>
            <a:r>
              <a:rPr lang="en-GB" altLang="en-US" sz="3400" dirty="0" smtClean="0"/>
              <a:t> in identifying safety issues, determining their safety significance and making decisions on the need for corrective measures, modifications. </a:t>
            </a:r>
          </a:p>
          <a:p>
            <a:pPr marL="360000" indent="-360000">
              <a:lnSpc>
                <a:spcPct val="100000"/>
              </a:lnSpc>
              <a:spcBef>
                <a:spcPts val="600"/>
              </a:spcBef>
              <a:spcAft>
                <a:spcPts val="600"/>
              </a:spcAft>
            </a:pPr>
            <a:r>
              <a:rPr lang="en-GB" altLang="en-US" sz="3400" dirty="0" smtClean="0"/>
              <a:t>A major benefit of including PSA in periodic reviews is the creation of an </a:t>
            </a:r>
            <a:r>
              <a:rPr lang="en-GB" altLang="en-US" sz="3400" b="1" dirty="0" smtClean="0">
                <a:solidFill>
                  <a:srgbClr val="654A15"/>
                </a:solidFill>
              </a:rPr>
              <a:t>up-to-date overview</a:t>
            </a:r>
            <a:r>
              <a:rPr lang="en-GB" altLang="en-US" sz="3400" dirty="0" smtClean="0"/>
              <a:t> of the whole plant. </a:t>
            </a:r>
          </a:p>
          <a:p>
            <a:pPr marL="360000" indent="-360000">
              <a:lnSpc>
                <a:spcPct val="100000"/>
              </a:lnSpc>
              <a:spcBef>
                <a:spcPts val="600"/>
              </a:spcBef>
              <a:spcAft>
                <a:spcPts val="600"/>
              </a:spcAft>
            </a:pPr>
            <a:r>
              <a:rPr lang="en-GB" altLang="en-US" sz="3400" dirty="0" smtClean="0"/>
              <a:t>PSA may help in identifying </a:t>
            </a:r>
            <a:r>
              <a:rPr lang="en-GB" altLang="en-US" sz="3400" b="1" dirty="0" smtClean="0">
                <a:solidFill>
                  <a:srgbClr val="654A15"/>
                </a:solidFill>
              </a:rPr>
              <a:t>cost-effective improvements</a:t>
            </a:r>
            <a:r>
              <a:rPr lang="en-GB" altLang="en-US" sz="3400" dirty="0" smtClean="0"/>
              <a:t> to safety. </a:t>
            </a:r>
          </a:p>
          <a:p>
            <a:pPr marL="360000" indent="-360000">
              <a:lnSpc>
                <a:spcPct val="100000"/>
              </a:lnSpc>
              <a:spcBef>
                <a:spcPts val="300"/>
              </a:spcBef>
              <a:spcAft>
                <a:spcPts val="300"/>
              </a:spcAft>
            </a:pPr>
            <a:r>
              <a:rPr lang="en-GB" altLang="en-US" sz="3400" dirty="0" smtClean="0"/>
              <a:t>The </a:t>
            </a:r>
            <a:r>
              <a:rPr lang="en-GB" altLang="en-US" sz="3400" b="1" dirty="0" smtClean="0">
                <a:solidFill>
                  <a:srgbClr val="654A15"/>
                </a:solidFill>
              </a:rPr>
              <a:t>important issues</a:t>
            </a:r>
            <a:r>
              <a:rPr lang="en-GB" altLang="en-US" sz="3400" dirty="0" smtClean="0"/>
              <a:t> in this application </a:t>
            </a:r>
            <a:r>
              <a:rPr lang="en-GB" altLang="en-US" sz="3400" dirty="0"/>
              <a:t>are</a:t>
            </a:r>
            <a:r>
              <a:rPr lang="en-GB" altLang="en-US" sz="3400" dirty="0" smtClean="0"/>
              <a:t>:</a:t>
            </a:r>
          </a:p>
          <a:p>
            <a:pPr marL="720000" lvl="1" indent="-360000">
              <a:lnSpc>
                <a:spcPct val="100000"/>
              </a:lnSpc>
              <a:spcBef>
                <a:spcPts val="0"/>
              </a:spcBef>
              <a:spcAft>
                <a:spcPts val="300"/>
              </a:spcAft>
            </a:pPr>
            <a:r>
              <a:rPr lang="en-GB" altLang="en-US" sz="3100" dirty="0" smtClean="0"/>
              <a:t>the use of actual plant-specific data, </a:t>
            </a:r>
          </a:p>
          <a:p>
            <a:pPr marL="720000" lvl="1" indent="-360000">
              <a:lnSpc>
                <a:spcPct val="100000"/>
              </a:lnSpc>
              <a:spcBef>
                <a:spcPts val="0"/>
              </a:spcBef>
              <a:spcAft>
                <a:spcPts val="300"/>
              </a:spcAft>
            </a:pPr>
            <a:r>
              <a:rPr lang="en-GB" altLang="en-US" sz="3100" dirty="0" smtClean="0"/>
              <a:t>modelling of as-built-as-operated plant conditions, and </a:t>
            </a:r>
          </a:p>
          <a:p>
            <a:pPr marL="720000" lvl="1" indent="-360000">
              <a:lnSpc>
                <a:spcPct val="100000"/>
              </a:lnSpc>
              <a:spcBef>
                <a:spcPts val="0"/>
              </a:spcBef>
              <a:spcAft>
                <a:spcPts val="300"/>
              </a:spcAft>
            </a:pPr>
            <a:r>
              <a:rPr lang="en-GB" altLang="en-US" sz="3100" dirty="0" smtClean="0"/>
              <a:t>addressing the possible impact of aging phenomena and component lifetime considerations on the overall risk metrics.</a:t>
            </a:r>
            <a:endParaRPr lang="en-US" altLang="en-US" sz="3100"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111</a:t>
            </a:fld>
            <a:endParaRPr lang="en-US" dirty="0"/>
          </a:p>
        </p:txBody>
      </p:sp>
    </p:spTree>
    <p:extLst>
      <p:ext uri="{BB962C8B-B14F-4D97-AF65-F5344CB8AC3E}">
        <p14:creationId xmlns:p14="http://schemas.microsoft.com/office/powerpoint/2010/main" val="2400483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p:cNvSpPr>
            <a:spLocks noGrp="1"/>
          </p:cNvSpPr>
          <p:nvPr>
            <p:ph type="title" idx="4294967295"/>
          </p:nvPr>
        </p:nvSpPr>
        <p:spPr/>
        <p:txBody>
          <a:bodyPr/>
          <a:lstStyle/>
          <a:p>
            <a:r>
              <a:rPr lang="en-GB" altLang="en-US" smtClean="0"/>
              <a:t>NPP operation</a:t>
            </a:r>
            <a:endParaRPr lang="en-US" altLang="en-US" smtClean="0"/>
          </a:p>
        </p:txBody>
      </p:sp>
      <p:sp>
        <p:nvSpPr>
          <p:cNvPr id="364547" name="Rectangle 3"/>
          <p:cNvSpPr>
            <a:spLocks noGrp="1" noChangeArrowheads="1"/>
          </p:cNvSpPr>
          <p:nvPr>
            <p:ph type="body" idx="4294967295"/>
          </p:nvPr>
        </p:nvSpPr>
        <p:spPr bwMode="auto">
          <a:xfrm>
            <a:off x="514218" y="1315871"/>
            <a:ext cx="9190114" cy="510899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marL="0" indent="0">
              <a:lnSpc>
                <a:spcPct val="100000"/>
              </a:lnSpc>
              <a:spcBef>
                <a:spcPts val="0"/>
              </a:spcBef>
              <a:spcAft>
                <a:spcPts val="1000"/>
              </a:spcAft>
              <a:buNone/>
            </a:pPr>
            <a:r>
              <a:rPr lang="en-GB" altLang="en-US" b="1" u="sng" dirty="0"/>
              <a:t>NPP maintenance</a:t>
            </a:r>
            <a:endParaRPr lang="sl-SI" altLang="en-US" b="1" u="sng" dirty="0"/>
          </a:p>
          <a:p>
            <a:pPr marL="360000" indent="-360000">
              <a:lnSpc>
                <a:spcPct val="100000"/>
              </a:lnSpc>
              <a:spcBef>
                <a:spcPts val="0"/>
              </a:spcBef>
              <a:spcAft>
                <a:spcPts val="0"/>
              </a:spcAft>
            </a:pPr>
            <a:r>
              <a:rPr lang="en-GB" altLang="en-US" b="1" i="1" dirty="0" smtClean="0">
                <a:solidFill>
                  <a:srgbClr val="654A15"/>
                </a:solidFill>
              </a:rPr>
              <a:t>Maintenance program optimization</a:t>
            </a:r>
            <a:r>
              <a:rPr lang="en-GB" altLang="en-US" dirty="0"/>
              <a:t>.</a:t>
            </a:r>
            <a:r>
              <a:rPr lang="en-GB" altLang="en-US" dirty="0" smtClean="0"/>
              <a:t> The application includes:</a:t>
            </a:r>
          </a:p>
          <a:p>
            <a:pPr marL="720000" lvl="1" indent="-360000">
              <a:lnSpc>
                <a:spcPct val="100000"/>
              </a:lnSpc>
              <a:spcBef>
                <a:spcPts val="0"/>
              </a:spcBef>
              <a:spcAft>
                <a:spcPts val="300"/>
              </a:spcAft>
            </a:pPr>
            <a:r>
              <a:rPr lang="en-GB" altLang="en-US" dirty="0" smtClean="0"/>
              <a:t>assessment, optimization and </a:t>
            </a:r>
          </a:p>
          <a:p>
            <a:pPr marL="720000" lvl="1" indent="-360000">
              <a:lnSpc>
                <a:spcPct val="100000"/>
              </a:lnSpc>
              <a:spcBef>
                <a:spcPts val="0"/>
              </a:spcBef>
              <a:spcAft>
                <a:spcPts val="300"/>
              </a:spcAft>
            </a:pPr>
            <a:r>
              <a:rPr lang="en-GB" altLang="en-US" dirty="0" smtClean="0"/>
              <a:t>establishment of maintenance plans and procedures in view of plant risk.</a:t>
            </a:r>
          </a:p>
          <a:p>
            <a:pPr>
              <a:spcBef>
                <a:spcPts val="0"/>
              </a:spcBef>
              <a:spcAft>
                <a:spcPts val="300"/>
              </a:spcAft>
            </a:pPr>
            <a:r>
              <a:rPr lang="en-GB" altLang="en-US" dirty="0"/>
              <a:t>Focus </a:t>
            </a:r>
            <a:r>
              <a:rPr lang="en-GB" altLang="en-US" dirty="0" smtClean="0"/>
              <a:t>on </a:t>
            </a:r>
            <a:r>
              <a:rPr lang="en-GB" altLang="en-US" dirty="0"/>
              <a:t>equipment with </a:t>
            </a:r>
            <a:r>
              <a:rPr lang="en-GB" altLang="en-US" b="1" dirty="0">
                <a:solidFill>
                  <a:srgbClr val="654A15"/>
                </a:solidFill>
              </a:rPr>
              <a:t>greatest impacts</a:t>
            </a:r>
            <a:r>
              <a:rPr lang="en-GB" altLang="en-US" dirty="0"/>
              <a:t> on plant </a:t>
            </a:r>
            <a:r>
              <a:rPr lang="en-GB" altLang="en-US" dirty="0" smtClean="0"/>
              <a:t>risk:  </a:t>
            </a:r>
            <a:endParaRPr lang="en-GB" altLang="en-US" dirty="0"/>
          </a:p>
          <a:p>
            <a:pPr marL="720000" lvl="1" indent="-360000">
              <a:lnSpc>
                <a:spcPct val="100000"/>
              </a:lnSpc>
              <a:spcBef>
                <a:spcPts val="0"/>
              </a:spcBef>
              <a:spcAft>
                <a:spcPts val="300"/>
              </a:spcAft>
            </a:pPr>
            <a:r>
              <a:rPr lang="en-GB" altLang="en-US" dirty="0" smtClean="0"/>
              <a:t>check if risk significant systems and equipment are being </a:t>
            </a:r>
            <a:r>
              <a:rPr lang="en-GB" altLang="en-US" b="1" dirty="0" smtClean="0">
                <a:solidFill>
                  <a:srgbClr val="654A15"/>
                </a:solidFill>
              </a:rPr>
              <a:t>adequately maintained</a:t>
            </a:r>
            <a:r>
              <a:rPr lang="en-GB" altLang="en-US" dirty="0" smtClean="0"/>
              <a:t> to support required reliability, or if</a:t>
            </a:r>
          </a:p>
          <a:p>
            <a:pPr marL="720000" lvl="1" indent="-360000">
              <a:lnSpc>
                <a:spcPct val="100000"/>
              </a:lnSpc>
              <a:spcBef>
                <a:spcPts val="0"/>
              </a:spcBef>
              <a:spcAft>
                <a:spcPts val="300"/>
              </a:spcAft>
            </a:pPr>
            <a:r>
              <a:rPr lang="en-GB" altLang="en-US" dirty="0" smtClean="0"/>
              <a:t>maintenance activities do </a:t>
            </a:r>
            <a:r>
              <a:rPr lang="en-GB" altLang="en-US" b="1" dirty="0" smtClean="0">
                <a:solidFill>
                  <a:srgbClr val="654A15"/>
                </a:solidFill>
              </a:rPr>
              <a:t>not reduce plant safety</a:t>
            </a:r>
            <a:r>
              <a:rPr lang="en-GB" altLang="en-US" dirty="0" smtClean="0"/>
              <a:t>, instead increase risk by resulting in increased equipment unavailability.  </a:t>
            </a:r>
          </a:p>
          <a:p>
            <a:pPr marL="360000" indent="-360000">
              <a:lnSpc>
                <a:spcPct val="100000"/>
              </a:lnSpc>
              <a:spcBef>
                <a:spcPts val="0"/>
              </a:spcBef>
              <a:spcAft>
                <a:spcPts val="300"/>
              </a:spcAft>
            </a:pPr>
            <a:r>
              <a:rPr lang="en-GB" altLang="en-US" dirty="0" smtClean="0"/>
              <a:t>The </a:t>
            </a:r>
            <a:r>
              <a:rPr lang="en-GB" altLang="en-US" b="1" dirty="0" smtClean="0">
                <a:solidFill>
                  <a:schemeClr val="accent2">
                    <a:lumMod val="50000"/>
                  </a:schemeClr>
                </a:solidFill>
              </a:rPr>
              <a:t>risk informed maintenance </a:t>
            </a:r>
            <a:r>
              <a:rPr lang="en-GB" altLang="en-US" dirty="0" smtClean="0"/>
              <a:t>may provide reduced or eliminated </a:t>
            </a:r>
            <a:r>
              <a:rPr lang="en-GB" altLang="en-US" b="1" dirty="0" smtClean="0">
                <a:solidFill>
                  <a:srgbClr val="654A15"/>
                </a:solidFill>
              </a:rPr>
              <a:t>maintenance tasks</a:t>
            </a:r>
            <a:r>
              <a:rPr lang="en-GB" altLang="en-US" dirty="0" smtClean="0"/>
              <a:t> for SSCs that have low risk significance and for maintenance that does not support critical functions of the SSCs. </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112</a:t>
            </a:fld>
            <a:endParaRPr lang="en-US" dirty="0"/>
          </a:p>
        </p:txBody>
      </p:sp>
    </p:spTree>
    <p:extLst>
      <p:ext uri="{BB962C8B-B14F-4D97-AF65-F5344CB8AC3E}">
        <p14:creationId xmlns:p14="http://schemas.microsoft.com/office/powerpoint/2010/main" val="3068190105"/>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2"/>
          <p:cNvSpPr>
            <a:spLocks noGrp="1"/>
          </p:cNvSpPr>
          <p:nvPr>
            <p:ph type="title" idx="4294967295"/>
          </p:nvPr>
        </p:nvSpPr>
        <p:spPr/>
        <p:txBody>
          <a:bodyPr/>
          <a:lstStyle/>
          <a:p>
            <a:r>
              <a:rPr lang="en-GB" altLang="en-US" dirty="0" smtClean="0"/>
              <a:t>NPP </a:t>
            </a:r>
            <a:r>
              <a:rPr lang="en-GB" altLang="en-US" dirty="0"/>
              <a:t>operation ‒ cont.</a:t>
            </a:r>
            <a:endParaRPr lang="en-US" altLang="en-US" dirty="0" smtClean="0"/>
          </a:p>
        </p:txBody>
      </p:sp>
      <p:sp>
        <p:nvSpPr>
          <p:cNvPr id="368643"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10000"/>
          </a:bodyPr>
          <a:lstStyle/>
          <a:p>
            <a:pPr marL="0" indent="0">
              <a:lnSpc>
                <a:spcPct val="100000"/>
              </a:lnSpc>
              <a:spcBef>
                <a:spcPts val="0"/>
              </a:spcBef>
              <a:spcAft>
                <a:spcPts val="1000"/>
              </a:spcAft>
              <a:buNone/>
            </a:pPr>
            <a:r>
              <a:rPr lang="en-GB" altLang="en-US" b="1" u="sng" dirty="0"/>
              <a:t>Accident </a:t>
            </a:r>
            <a:r>
              <a:rPr lang="en-GB" altLang="en-US" b="1" u="sng" dirty="0" smtClean="0"/>
              <a:t>mitigation</a:t>
            </a:r>
            <a:endParaRPr lang="en-GB" altLang="en-US" b="1" u="sng" dirty="0"/>
          </a:p>
          <a:p>
            <a:pPr marL="360000" indent="-360000">
              <a:lnSpc>
                <a:spcPct val="100000"/>
              </a:lnSpc>
              <a:spcBef>
                <a:spcPts val="600"/>
              </a:spcBef>
              <a:spcAft>
                <a:spcPts val="600"/>
              </a:spcAft>
            </a:pPr>
            <a:r>
              <a:rPr lang="en-GB" altLang="en-US" b="1" i="1" dirty="0" smtClean="0">
                <a:solidFill>
                  <a:srgbClr val="654A15"/>
                </a:solidFill>
              </a:rPr>
              <a:t>Development and improvement of the emergency operating procedures:</a:t>
            </a:r>
            <a:r>
              <a:rPr lang="en-GB" altLang="en-US" dirty="0" smtClean="0"/>
              <a:t> The systematic assessment of plant vulnerabilities and the insights derived from the PSA process are used to establish or </a:t>
            </a:r>
            <a:r>
              <a:rPr lang="en-GB" altLang="en-US" b="1" dirty="0" smtClean="0">
                <a:solidFill>
                  <a:srgbClr val="654A15"/>
                </a:solidFill>
              </a:rPr>
              <a:t>improve the EOPs</a:t>
            </a:r>
            <a:r>
              <a:rPr lang="en-GB" altLang="en-US" dirty="0" smtClean="0"/>
              <a:t> and </a:t>
            </a:r>
            <a:r>
              <a:rPr lang="en-GB" altLang="en-US" b="1" dirty="0" smtClean="0"/>
              <a:t>SAMGs</a:t>
            </a:r>
            <a:r>
              <a:rPr lang="en-GB" altLang="en-US" dirty="0" smtClean="0"/>
              <a:t> by providing assurance that a broad scope of vulnerabilities is addressed in a </a:t>
            </a:r>
          </a:p>
          <a:p>
            <a:pPr marL="720000" lvl="1" indent="-360000">
              <a:lnSpc>
                <a:spcPct val="100000"/>
              </a:lnSpc>
              <a:spcBef>
                <a:spcPts val="300"/>
              </a:spcBef>
              <a:spcAft>
                <a:spcPts val="300"/>
              </a:spcAft>
            </a:pPr>
            <a:r>
              <a:rPr lang="en-GB" altLang="en-US" dirty="0" smtClean="0"/>
              <a:t>realistic, </a:t>
            </a:r>
          </a:p>
          <a:p>
            <a:pPr marL="720000" lvl="1" indent="-360000">
              <a:lnSpc>
                <a:spcPct val="100000"/>
              </a:lnSpc>
              <a:spcBef>
                <a:spcPts val="300"/>
              </a:spcBef>
              <a:spcAft>
                <a:spcPts val="300"/>
              </a:spcAft>
            </a:pPr>
            <a:r>
              <a:rPr lang="en-GB" altLang="en-US" dirty="0" smtClean="0"/>
              <a:t>appropriately detailed and </a:t>
            </a:r>
          </a:p>
          <a:p>
            <a:pPr marL="720000" lvl="1" indent="-360000">
              <a:lnSpc>
                <a:spcPct val="100000"/>
              </a:lnSpc>
              <a:spcBef>
                <a:spcPts val="300"/>
              </a:spcBef>
              <a:spcAft>
                <a:spcPts val="300"/>
              </a:spcAft>
            </a:pPr>
            <a:r>
              <a:rPr lang="en-GB" altLang="en-US" dirty="0" smtClean="0"/>
              <a:t>consistent manner. </a:t>
            </a:r>
          </a:p>
        </p:txBody>
      </p:sp>
      <p:sp>
        <p:nvSpPr>
          <p:cNvPr id="2" name="Dia számának helye 1"/>
          <p:cNvSpPr>
            <a:spLocks noGrp="1"/>
          </p:cNvSpPr>
          <p:nvPr>
            <p:ph type="sldNum" sz="quarter" idx="12"/>
          </p:nvPr>
        </p:nvSpPr>
        <p:spPr/>
        <p:txBody>
          <a:bodyPr/>
          <a:lstStyle/>
          <a:p>
            <a:fld id="{23A0628E-C12F-4F8C-9895-BCD5E30100D3}" type="slidenum">
              <a:rPr lang="en-US" smtClean="0"/>
              <a:pPr/>
              <a:t>113</a:t>
            </a:fld>
            <a:endParaRPr lang="en-US" dirty="0"/>
          </a:p>
        </p:txBody>
      </p:sp>
    </p:spTree>
    <p:extLst>
      <p:ext uri="{BB962C8B-B14F-4D97-AF65-F5344CB8AC3E}">
        <p14:creationId xmlns:p14="http://schemas.microsoft.com/office/powerpoint/2010/main" val="1186081028"/>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Grp="1"/>
          </p:cNvSpPr>
          <p:nvPr>
            <p:ph type="title" idx="4294967295"/>
          </p:nvPr>
        </p:nvSpPr>
        <p:spPr/>
        <p:txBody>
          <a:bodyPr/>
          <a:lstStyle/>
          <a:p>
            <a:r>
              <a:rPr lang="en-GB" altLang="en-US" dirty="0" smtClean="0"/>
              <a:t>NPP </a:t>
            </a:r>
            <a:r>
              <a:rPr lang="en-GB" altLang="en-US" dirty="0"/>
              <a:t>operation ‒ cont.</a:t>
            </a:r>
            <a:endParaRPr lang="en-US" altLang="en-US" dirty="0" smtClean="0"/>
          </a:p>
        </p:txBody>
      </p:sp>
      <p:sp>
        <p:nvSpPr>
          <p:cNvPr id="374787" name="Rectangle 3"/>
          <p:cNvSpPr>
            <a:spLocks noGrp="1" noChangeArrowheads="1"/>
          </p:cNvSpPr>
          <p:nvPr>
            <p:ph type="body" idx="4294967295"/>
          </p:nvPr>
        </p:nvSpPr>
        <p:spPr bwMode="auto">
          <a:xfrm>
            <a:off x="514219" y="1424157"/>
            <a:ext cx="8884444" cy="46815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0" indent="0">
              <a:lnSpc>
                <a:spcPct val="100000"/>
              </a:lnSpc>
              <a:spcBef>
                <a:spcPts val="0"/>
              </a:spcBef>
              <a:spcAft>
                <a:spcPts val="1000"/>
              </a:spcAft>
              <a:buNone/>
            </a:pPr>
            <a:r>
              <a:rPr lang="en-GB" altLang="en-US" b="1" u="sng" dirty="0" smtClean="0"/>
              <a:t>Emergency </a:t>
            </a:r>
            <a:r>
              <a:rPr lang="en-GB" altLang="en-US" b="1" u="sng" dirty="0"/>
              <a:t>planning</a:t>
            </a:r>
          </a:p>
          <a:p>
            <a:pPr marL="360000" indent="-360000">
              <a:lnSpc>
                <a:spcPct val="100000"/>
              </a:lnSpc>
              <a:spcBef>
                <a:spcPts val="600"/>
              </a:spcBef>
              <a:spcAft>
                <a:spcPts val="600"/>
              </a:spcAft>
            </a:pPr>
            <a:r>
              <a:rPr lang="en-GB" altLang="en-US" b="1" i="1" dirty="0" smtClean="0">
                <a:solidFill>
                  <a:srgbClr val="654A15"/>
                </a:solidFill>
              </a:rPr>
              <a:t>Support for NPP emergency planning</a:t>
            </a:r>
            <a:r>
              <a:rPr lang="en-GB" altLang="en-US" b="1" dirty="0" smtClean="0">
                <a:solidFill>
                  <a:srgbClr val="654A15"/>
                </a:solidFill>
              </a:rPr>
              <a:t>:</a:t>
            </a:r>
            <a:r>
              <a:rPr lang="en-GB" altLang="en-US" dirty="0" smtClean="0"/>
              <a:t> Based on PSA, important elements of emergency planning are explored and appropriate </a:t>
            </a:r>
            <a:r>
              <a:rPr lang="en-GB" altLang="en-US" b="1" dirty="0" smtClean="0">
                <a:solidFill>
                  <a:srgbClr val="654A15"/>
                </a:solidFill>
              </a:rPr>
              <a:t>strategies are developed</a:t>
            </a:r>
            <a:r>
              <a:rPr lang="en-GB" altLang="en-US" dirty="0" smtClean="0"/>
              <a:t>. </a:t>
            </a:r>
          </a:p>
          <a:p>
            <a:pPr marL="360000" indent="-360000">
              <a:lnSpc>
                <a:spcPct val="100000"/>
              </a:lnSpc>
              <a:spcBef>
                <a:spcPts val="600"/>
              </a:spcBef>
              <a:spcAft>
                <a:spcPts val="600"/>
              </a:spcAft>
            </a:pPr>
            <a:r>
              <a:rPr lang="en-GB" altLang="en-US" dirty="0" smtClean="0"/>
              <a:t>The </a:t>
            </a:r>
            <a:r>
              <a:rPr lang="en-GB" altLang="en-US" b="1" dirty="0" smtClean="0">
                <a:solidFill>
                  <a:srgbClr val="654A15"/>
                </a:solidFill>
              </a:rPr>
              <a:t>issues </a:t>
            </a:r>
            <a:r>
              <a:rPr lang="en-GB" altLang="en-US" dirty="0" smtClean="0"/>
              <a:t>to be explored are: </a:t>
            </a:r>
          </a:p>
          <a:p>
            <a:pPr marL="720000" lvl="1" indent="-360000">
              <a:lnSpc>
                <a:spcPct val="100000"/>
              </a:lnSpc>
              <a:spcBef>
                <a:spcPts val="300"/>
              </a:spcBef>
              <a:spcAft>
                <a:spcPts val="300"/>
              </a:spcAft>
            </a:pPr>
            <a:r>
              <a:rPr lang="en-GB" altLang="en-US" dirty="0" smtClean="0"/>
              <a:t>the characteristics of the plant, </a:t>
            </a:r>
          </a:p>
          <a:p>
            <a:pPr marL="720000" lvl="1" indent="-360000">
              <a:lnSpc>
                <a:spcPct val="100000"/>
              </a:lnSpc>
              <a:spcBef>
                <a:spcPts val="300"/>
              </a:spcBef>
              <a:spcAft>
                <a:spcPts val="300"/>
              </a:spcAft>
            </a:pPr>
            <a:r>
              <a:rPr lang="en-GB" altLang="en-US" dirty="0" smtClean="0"/>
              <a:t>the plant site and </a:t>
            </a:r>
          </a:p>
          <a:p>
            <a:pPr marL="720000" lvl="1" indent="-360000">
              <a:lnSpc>
                <a:spcPct val="100000"/>
              </a:lnSpc>
              <a:spcBef>
                <a:spcPts val="300"/>
              </a:spcBef>
              <a:spcAft>
                <a:spcPts val="300"/>
              </a:spcAft>
            </a:pPr>
            <a:r>
              <a:rPr lang="en-GB" altLang="en-US" dirty="0" smtClean="0"/>
              <a:t>the different possible </a:t>
            </a:r>
            <a:r>
              <a:rPr lang="en-GB" altLang="en-US" dirty="0"/>
              <a:t>countermeasures, such as</a:t>
            </a:r>
            <a:r>
              <a:rPr lang="en-GB" altLang="en-US" dirty="0" smtClean="0"/>
              <a:t>: </a:t>
            </a:r>
          </a:p>
          <a:p>
            <a:pPr marL="1080000" lvl="2" indent="-288000">
              <a:lnSpc>
                <a:spcPct val="100000"/>
              </a:lnSpc>
              <a:spcBef>
                <a:spcPts val="0"/>
              </a:spcBef>
            </a:pPr>
            <a:r>
              <a:rPr lang="en-GB" altLang="en-US" dirty="0" smtClean="0"/>
              <a:t>sheltering, </a:t>
            </a:r>
          </a:p>
          <a:p>
            <a:pPr marL="1080000" lvl="2" indent="-288000">
              <a:lnSpc>
                <a:spcPct val="100000"/>
              </a:lnSpc>
              <a:spcBef>
                <a:spcPts val="0"/>
              </a:spcBef>
            </a:pPr>
            <a:r>
              <a:rPr lang="en-GB" altLang="en-US" dirty="0" smtClean="0"/>
              <a:t>evacuation,</a:t>
            </a:r>
          </a:p>
          <a:p>
            <a:pPr marL="1080000" lvl="2" indent="-288000">
              <a:lnSpc>
                <a:spcPct val="100000"/>
              </a:lnSpc>
              <a:spcBef>
                <a:spcPts val="0"/>
              </a:spcBef>
            </a:pPr>
            <a:r>
              <a:rPr lang="en-GB" altLang="en-US" dirty="0" smtClean="0"/>
              <a:t>iodine prophylaxis,</a:t>
            </a:r>
          </a:p>
          <a:p>
            <a:pPr marL="1080000" lvl="2" indent="-288000">
              <a:lnSpc>
                <a:spcPct val="100000"/>
              </a:lnSpc>
              <a:spcBef>
                <a:spcPts val="0"/>
              </a:spcBef>
            </a:pPr>
            <a:r>
              <a:rPr lang="en-GB" altLang="en-US" dirty="0" smtClean="0"/>
              <a:t>long-term relocation, </a:t>
            </a:r>
          </a:p>
          <a:p>
            <a:pPr marL="1080000" lvl="2" indent="-288000">
              <a:lnSpc>
                <a:spcPct val="100000"/>
              </a:lnSpc>
              <a:spcBef>
                <a:spcPts val="0"/>
              </a:spcBef>
            </a:pPr>
            <a:r>
              <a:rPr lang="en-GB" altLang="en-US" dirty="0" smtClean="0"/>
              <a:t>land decontamination, food bans). </a:t>
            </a:r>
          </a:p>
          <a:p>
            <a:pPr marL="360000" indent="-360000">
              <a:lnSpc>
                <a:spcPct val="100000"/>
              </a:lnSpc>
              <a:spcBef>
                <a:spcPts val="600"/>
              </a:spcBef>
              <a:spcAft>
                <a:spcPts val="600"/>
              </a:spcAft>
            </a:pPr>
            <a:r>
              <a:rPr lang="en-GB" altLang="en-US" dirty="0" smtClean="0"/>
              <a:t>This requires</a:t>
            </a:r>
            <a:r>
              <a:rPr lang="en-GB" altLang="en-US" b="1" dirty="0" smtClean="0"/>
              <a:t> </a:t>
            </a:r>
            <a:r>
              <a:rPr lang="en-GB" altLang="en-US" dirty="0" smtClean="0"/>
              <a:t>a</a:t>
            </a:r>
            <a:r>
              <a:rPr lang="en-GB" altLang="en-US" b="1" dirty="0" smtClean="0"/>
              <a:t> </a:t>
            </a:r>
            <a:r>
              <a:rPr lang="en-GB" altLang="en-US" b="1" dirty="0" smtClean="0">
                <a:solidFill>
                  <a:srgbClr val="654A15"/>
                </a:solidFill>
              </a:rPr>
              <a:t>Level 3 PSA</a:t>
            </a:r>
            <a:r>
              <a:rPr lang="en-GB" altLang="en-US" dirty="0" smtClean="0"/>
              <a:t>.</a:t>
            </a:r>
            <a:endParaRPr lang="sl-SI"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114</a:t>
            </a:fld>
            <a:endParaRPr lang="en-US" dirty="0"/>
          </a:p>
        </p:txBody>
      </p:sp>
    </p:spTree>
    <p:extLst>
      <p:ext uri="{BB962C8B-B14F-4D97-AF65-F5344CB8AC3E}">
        <p14:creationId xmlns:p14="http://schemas.microsoft.com/office/powerpoint/2010/main" val="145856458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p:cNvSpPr>
          <p:nvPr>
            <p:ph type="title" idx="4294967295"/>
          </p:nvPr>
        </p:nvSpPr>
        <p:spPr/>
        <p:txBody>
          <a:bodyPr/>
          <a:lstStyle/>
          <a:p>
            <a:r>
              <a:rPr lang="en-GB" altLang="en-US" dirty="0" smtClean="0"/>
              <a:t>NPP </a:t>
            </a:r>
            <a:r>
              <a:rPr lang="en-GB" altLang="en-US" dirty="0"/>
              <a:t>operation ‒ cont.</a:t>
            </a:r>
            <a:endParaRPr lang="en-US" altLang="en-US" dirty="0" smtClean="0"/>
          </a:p>
        </p:txBody>
      </p:sp>
      <p:sp>
        <p:nvSpPr>
          <p:cNvPr id="378883" name="Rectangle 3"/>
          <p:cNvSpPr>
            <a:spLocks noGrp="1" noChangeArrowheads="1"/>
          </p:cNvSpPr>
          <p:nvPr>
            <p:ph type="body" idx="4294967295"/>
          </p:nvPr>
        </p:nvSpPr>
        <p:spPr bwMode="auto">
          <a:xfrm>
            <a:off x="507339" y="1484314"/>
            <a:ext cx="9044130" cy="46815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0000" lnSpcReduction="20000"/>
          </a:bodyPr>
          <a:lstStyle/>
          <a:p>
            <a:pPr marL="0" indent="0">
              <a:lnSpc>
                <a:spcPct val="100000"/>
              </a:lnSpc>
              <a:spcBef>
                <a:spcPts val="0"/>
              </a:spcBef>
              <a:spcAft>
                <a:spcPts val="1000"/>
              </a:spcAft>
              <a:buNone/>
            </a:pPr>
            <a:r>
              <a:rPr lang="en-GB" altLang="en-US" b="1" u="sng" dirty="0"/>
              <a:t>Personnel training</a:t>
            </a:r>
            <a:endParaRPr lang="sl-SI" altLang="en-US" b="1" u="sng" dirty="0"/>
          </a:p>
          <a:p>
            <a:pPr marL="360000" indent="-360000">
              <a:lnSpc>
                <a:spcPct val="100000"/>
              </a:lnSpc>
              <a:spcBef>
                <a:spcPts val="600"/>
              </a:spcBef>
              <a:spcAft>
                <a:spcPts val="600"/>
              </a:spcAft>
            </a:pPr>
            <a:r>
              <a:rPr lang="en-GB" altLang="en-US" b="1" i="1" dirty="0" smtClean="0">
                <a:solidFill>
                  <a:srgbClr val="654A15"/>
                </a:solidFill>
              </a:rPr>
              <a:t>Improvement of operator training program</a:t>
            </a:r>
            <a:r>
              <a:rPr lang="en-GB" altLang="en-US" b="1" dirty="0" smtClean="0"/>
              <a:t>: </a:t>
            </a:r>
            <a:r>
              <a:rPr lang="en-GB" altLang="en-US" dirty="0" smtClean="0"/>
              <a:t>PSA is used to improve operator training program by providing information on</a:t>
            </a:r>
          </a:p>
          <a:p>
            <a:pPr marL="720000" lvl="1" indent="-360000">
              <a:lnSpc>
                <a:spcPct val="100000"/>
              </a:lnSpc>
              <a:spcBef>
                <a:spcPts val="0"/>
              </a:spcBef>
              <a:spcAft>
                <a:spcPts val="0"/>
              </a:spcAft>
            </a:pPr>
            <a:r>
              <a:rPr lang="en-GB" altLang="en-US" dirty="0" smtClean="0"/>
              <a:t>the accident processes, </a:t>
            </a:r>
          </a:p>
          <a:p>
            <a:pPr marL="720000" lvl="1" indent="-360000">
              <a:lnSpc>
                <a:spcPct val="100000"/>
              </a:lnSpc>
              <a:spcBef>
                <a:spcPts val="0"/>
              </a:spcBef>
              <a:spcAft>
                <a:spcPts val="0"/>
              </a:spcAft>
            </a:pPr>
            <a:r>
              <a:rPr lang="en-GB" altLang="en-US" dirty="0" smtClean="0"/>
              <a:t>the relative likelihood of the dominant accident sequences, and </a:t>
            </a:r>
          </a:p>
          <a:p>
            <a:pPr marL="720000" lvl="1" indent="-360000">
              <a:lnSpc>
                <a:spcPct val="100000"/>
              </a:lnSpc>
              <a:spcBef>
                <a:spcPts val="0"/>
              </a:spcBef>
              <a:spcAft>
                <a:spcPts val="0"/>
              </a:spcAft>
            </a:pPr>
            <a:r>
              <a:rPr lang="en-GB" altLang="en-US" dirty="0" smtClean="0"/>
              <a:t>the associated operator actions required to prevent or mitigate core damage. </a:t>
            </a:r>
            <a:endParaRPr lang="en-GB" altLang="en-US" i="1" dirty="0" smtClean="0"/>
          </a:p>
          <a:p>
            <a:pPr marL="360000" indent="-360000">
              <a:lnSpc>
                <a:spcPct val="100000"/>
              </a:lnSpc>
              <a:spcBef>
                <a:spcPts val="600"/>
              </a:spcBef>
              <a:spcAft>
                <a:spcPts val="600"/>
              </a:spcAft>
            </a:pPr>
            <a:r>
              <a:rPr lang="en-GB" altLang="en-US" b="1" i="1" dirty="0" smtClean="0">
                <a:solidFill>
                  <a:srgbClr val="654A15"/>
                </a:solidFill>
              </a:rPr>
              <a:t>Improvement of maintenance personnel training program:</a:t>
            </a:r>
            <a:r>
              <a:rPr lang="en-GB" altLang="en-US" b="1" dirty="0" smtClean="0"/>
              <a:t> </a:t>
            </a:r>
            <a:r>
              <a:rPr lang="en-GB" altLang="en-US" dirty="0" smtClean="0"/>
              <a:t>Training of maintenance staff is enhanced based on</a:t>
            </a:r>
            <a:r>
              <a:rPr lang="en-GB" altLang="en-US" b="1" dirty="0" smtClean="0">
                <a:solidFill>
                  <a:srgbClr val="654A15"/>
                </a:solidFill>
              </a:rPr>
              <a:t> insights </a:t>
            </a:r>
            <a:r>
              <a:rPr lang="en-GB" altLang="en-US" dirty="0" smtClean="0"/>
              <a:t>and information from the PSA. </a:t>
            </a:r>
          </a:p>
          <a:p>
            <a:pPr marL="360000" indent="-360000">
              <a:lnSpc>
                <a:spcPct val="100000"/>
              </a:lnSpc>
              <a:spcBef>
                <a:spcPts val="600"/>
              </a:spcBef>
              <a:spcAft>
                <a:spcPts val="600"/>
              </a:spcAft>
            </a:pPr>
            <a:r>
              <a:rPr lang="en-GB" altLang="en-US" dirty="0" smtClean="0"/>
              <a:t>This results in an increased </a:t>
            </a:r>
            <a:r>
              <a:rPr lang="en-GB" altLang="en-US" b="1" dirty="0" smtClean="0">
                <a:solidFill>
                  <a:srgbClr val="654A15"/>
                </a:solidFill>
              </a:rPr>
              <a:t>focus on risk-significant SSCs</a:t>
            </a:r>
            <a:r>
              <a:rPr lang="en-GB" altLang="en-US" dirty="0" smtClean="0"/>
              <a:t> and on risk-significant functions and failure modes that must be addressed in the </a:t>
            </a:r>
            <a:r>
              <a:rPr lang="en-GB" altLang="en-US" b="1" dirty="0" smtClean="0">
                <a:solidFill>
                  <a:srgbClr val="654A15"/>
                </a:solidFill>
              </a:rPr>
              <a:t>maintenance program</a:t>
            </a:r>
            <a:r>
              <a:rPr lang="en-GB" altLang="en-US" dirty="0" smtClean="0"/>
              <a:t> as well as opportunities to optimize maintenance tasks that are not significant to risk management.</a:t>
            </a:r>
          </a:p>
        </p:txBody>
      </p:sp>
      <p:sp>
        <p:nvSpPr>
          <p:cNvPr id="2" name="Dia számának helye 1"/>
          <p:cNvSpPr>
            <a:spLocks noGrp="1"/>
          </p:cNvSpPr>
          <p:nvPr>
            <p:ph type="sldNum" sz="quarter" idx="12"/>
          </p:nvPr>
        </p:nvSpPr>
        <p:spPr/>
        <p:txBody>
          <a:bodyPr/>
          <a:lstStyle/>
          <a:p>
            <a:fld id="{23A0628E-C12F-4F8C-9895-BCD5E30100D3}" type="slidenum">
              <a:rPr lang="en-US" smtClean="0"/>
              <a:pPr/>
              <a:t>115</a:t>
            </a:fld>
            <a:endParaRPr lang="en-US" dirty="0"/>
          </a:p>
        </p:txBody>
      </p:sp>
    </p:spTree>
    <p:extLst>
      <p:ext uri="{BB962C8B-B14F-4D97-AF65-F5344CB8AC3E}">
        <p14:creationId xmlns:p14="http://schemas.microsoft.com/office/powerpoint/2010/main" val="343025031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p:cNvSpPr>
            <a:spLocks noGrp="1"/>
          </p:cNvSpPr>
          <p:nvPr>
            <p:ph type="title" idx="4294967295"/>
          </p:nvPr>
        </p:nvSpPr>
        <p:spPr/>
        <p:txBody>
          <a:bodyPr/>
          <a:lstStyle/>
          <a:p>
            <a:r>
              <a:rPr lang="en-GB" altLang="en-US" smtClean="0"/>
              <a:t>Permanent changes to the operating plant</a:t>
            </a:r>
            <a:endParaRPr lang="en-US" altLang="en-US" smtClean="0"/>
          </a:p>
        </p:txBody>
      </p:sp>
      <p:sp>
        <p:nvSpPr>
          <p:cNvPr id="391171" name="Rectangle 3"/>
          <p:cNvSpPr>
            <a:spLocks noGrp="1" noChangeArrowheads="1"/>
          </p:cNvSpPr>
          <p:nvPr>
            <p:ph type="body" idx="4294967295"/>
          </p:nvPr>
        </p:nvSpPr>
        <p:spPr bwMode="auto">
          <a:xfrm>
            <a:off x="507339"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0" indent="0">
              <a:lnSpc>
                <a:spcPct val="100000"/>
              </a:lnSpc>
              <a:spcBef>
                <a:spcPts val="0"/>
              </a:spcBef>
              <a:spcAft>
                <a:spcPts val="1000"/>
              </a:spcAft>
              <a:buNone/>
            </a:pPr>
            <a:r>
              <a:rPr lang="en-GB" altLang="en-US" b="1" u="sng" dirty="0"/>
              <a:t>Plant changes</a:t>
            </a:r>
          </a:p>
          <a:p>
            <a:pPr marL="360000" indent="-360000">
              <a:lnSpc>
                <a:spcPct val="100000"/>
              </a:lnSpc>
              <a:spcBef>
                <a:spcPts val="600"/>
              </a:spcBef>
              <a:spcAft>
                <a:spcPts val="600"/>
              </a:spcAft>
            </a:pPr>
            <a:r>
              <a:rPr lang="en-GB" altLang="en-US" b="1" i="1" dirty="0" smtClean="0">
                <a:solidFill>
                  <a:srgbClr val="654A15"/>
                </a:solidFill>
              </a:rPr>
              <a:t>NPP upgrades, back-fitting activities and plant modifications</a:t>
            </a:r>
            <a:r>
              <a:rPr lang="en-GB" altLang="en-US" i="1" dirty="0" smtClean="0"/>
              <a:t>:</a:t>
            </a:r>
            <a:r>
              <a:rPr lang="en-GB" altLang="en-US" dirty="0" smtClean="0"/>
              <a:t> Identification of </a:t>
            </a:r>
            <a:r>
              <a:rPr lang="en-GB" altLang="en-US" b="1" dirty="0" smtClean="0">
                <a:solidFill>
                  <a:srgbClr val="654A15"/>
                </a:solidFill>
              </a:rPr>
              <a:t>weaknesses </a:t>
            </a:r>
            <a:r>
              <a:rPr lang="en-GB" altLang="en-US" dirty="0" smtClean="0"/>
              <a:t>and effective areas for improvement in plant design and operational features in view of plant risk.</a:t>
            </a:r>
            <a:endParaRPr lang="sl-SI" altLang="en-US" dirty="0"/>
          </a:p>
          <a:p>
            <a:pPr marL="360000" indent="-360000">
              <a:lnSpc>
                <a:spcPct val="100000"/>
              </a:lnSpc>
              <a:spcBef>
                <a:spcPts val="600"/>
              </a:spcBef>
              <a:spcAft>
                <a:spcPts val="600"/>
              </a:spcAft>
            </a:pPr>
            <a:r>
              <a:rPr lang="en-GB" altLang="en-US" dirty="0" smtClean="0"/>
              <a:t>PSA arguments are used to support the selection, design, implementation, justification, and licensing of </a:t>
            </a:r>
            <a:r>
              <a:rPr lang="en-GB" altLang="en-US" b="1" dirty="0" smtClean="0">
                <a:solidFill>
                  <a:srgbClr val="654A15"/>
                </a:solidFill>
              </a:rPr>
              <a:t>plant upgrades</a:t>
            </a:r>
            <a:r>
              <a:rPr lang="en-GB" altLang="en-US" dirty="0" smtClean="0"/>
              <a:t>. </a:t>
            </a:r>
            <a:endParaRPr lang="en-GB" altLang="en-US" i="1" dirty="0" smtClean="0"/>
          </a:p>
          <a:p>
            <a:pPr marL="360000" indent="-360000">
              <a:lnSpc>
                <a:spcPct val="100000"/>
              </a:lnSpc>
              <a:spcBef>
                <a:spcPts val="600"/>
              </a:spcBef>
              <a:spcAft>
                <a:spcPts val="600"/>
              </a:spcAft>
            </a:pPr>
            <a:r>
              <a:rPr lang="en-GB" altLang="en-US" b="1" i="1" dirty="0" smtClean="0">
                <a:solidFill>
                  <a:srgbClr val="654A15"/>
                </a:solidFill>
              </a:rPr>
              <a:t>Life time extension</a:t>
            </a:r>
            <a:r>
              <a:rPr lang="en-GB" altLang="en-US" i="1" dirty="0" smtClean="0"/>
              <a:t>:</a:t>
            </a:r>
            <a:r>
              <a:rPr lang="en-GB" altLang="en-US" dirty="0" smtClean="0"/>
              <a:t> The application is often referred as a sub-case of the </a:t>
            </a:r>
            <a:r>
              <a:rPr lang="en-GB" altLang="en-US" b="1" dirty="0" smtClean="0">
                <a:solidFill>
                  <a:srgbClr val="654A15"/>
                </a:solidFill>
              </a:rPr>
              <a:t>periodic safety review</a:t>
            </a:r>
            <a:r>
              <a:rPr lang="en-GB" altLang="en-US" dirty="0" smtClean="0"/>
              <a:t> with the consideration of aging effects beyond the design lifetime. </a:t>
            </a:r>
          </a:p>
          <a:p>
            <a:pPr marL="360000" indent="-360000">
              <a:lnSpc>
                <a:spcPct val="100000"/>
              </a:lnSpc>
              <a:spcBef>
                <a:spcPts val="600"/>
              </a:spcBef>
              <a:spcAft>
                <a:spcPts val="600"/>
              </a:spcAft>
            </a:pPr>
            <a:r>
              <a:rPr lang="en-GB" altLang="en-US" dirty="0" smtClean="0"/>
              <a:t>It involves modelling of </a:t>
            </a:r>
            <a:r>
              <a:rPr lang="en-GB" altLang="en-US" b="1" dirty="0" smtClean="0">
                <a:solidFill>
                  <a:srgbClr val="654A15"/>
                </a:solidFill>
              </a:rPr>
              <a:t>aging effects</a:t>
            </a:r>
            <a:r>
              <a:rPr lang="en-GB" altLang="en-US" dirty="0" smtClean="0"/>
              <a:t> in PSA.</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116</a:t>
            </a:fld>
            <a:endParaRPr lang="en-US" dirty="0"/>
          </a:p>
        </p:txBody>
      </p:sp>
    </p:spTree>
    <p:extLst>
      <p:ext uri="{BB962C8B-B14F-4D97-AF65-F5344CB8AC3E}">
        <p14:creationId xmlns:p14="http://schemas.microsoft.com/office/powerpoint/2010/main" val="3793492961"/>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Grp="1"/>
          </p:cNvSpPr>
          <p:nvPr>
            <p:ph type="title" idx="4294967295"/>
          </p:nvPr>
        </p:nvSpPr>
        <p:spPr>
          <a:xfrm>
            <a:off x="357779" y="188914"/>
            <a:ext cx="9297936" cy="936625"/>
          </a:xfrm>
        </p:spPr>
        <p:txBody>
          <a:bodyPr/>
          <a:lstStyle/>
          <a:p>
            <a:r>
              <a:rPr lang="en-GB" altLang="en-US" dirty="0" smtClean="0"/>
              <a:t>Permanent changes to the operating </a:t>
            </a:r>
            <a:r>
              <a:rPr lang="en-GB" altLang="en-US" dirty="0"/>
              <a:t>plant ‒ cont.</a:t>
            </a:r>
            <a:endParaRPr lang="en-US" altLang="en-US" dirty="0" smtClean="0"/>
          </a:p>
        </p:txBody>
      </p:sp>
      <p:sp>
        <p:nvSpPr>
          <p:cNvPr id="393219" name="Rectangle 3"/>
          <p:cNvSpPr>
            <a:spLocks noGrp="1" noChangeArrowheads="1"/>
          </p:cNvSpPr>
          <p:nvPr>
            <p:ph type="body" idx="4294967295"/>
          </p:nvPr>
        </p:nvSpPr>
        <p:spPr bwMode="auto">
          <a:xfrm>
            <a:off x="357780" y="1125539"/>
            <a:ext cx="8891323" cy="495995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lnSpcReduction="10000"/>
          </a:bodyPr>
          <a:lstStyle/>
          <a:p>
            <a:pPr marL="0" indent="0">
              <a:lnSpc>
                <a:spcPct val="100000"/>
              </a:lnSpc>
              <a:spcBef>
                <a:spcPts val="0"/>
              </a:spcBef>
              <a:spcAft>
                <a:spcPts val="1000"/>
              </a:spcAft>
              <a:buNone/>
            </a:pPr>
            <a:r>
              <a:rPr lang="en-GB" altLang="en-US" sz="2400" b="1" u="sng" dirty="0"/>
              <a:t>Technical specification changes</a:t>
            </a:r>
            <a:endParaRPr lang="sl-SI" altLang="en-US" sz="2400" b="1" u="sng" dirty="0"/>
          </a:p>
          <a:p>
            <a:pPr marL="360000" indent="-360000">
              <a:lnSpc>
                <a:spcPct val="100000"/>
              </a:lnSpc>
              <a:spcBef>
                <a:spcPts val="600"/>
              </a:spcBef>
              <a:spcAft>
                <a:spcPts val="600"/>
              </a:spcAft>
            </a:pPr>
            <a:r>
              <a:rPr lang="en-GB" altLang="en-US" sz="2000" b="1" i="1" dirty="0" smtClean="0">
                <a:solidFill>
                  <a:srgbClr val="654A15"/>
                </a:solidFill>
              </a:rPr>
              <a:t>Determination and evaluation of changes to allowed outage time and changes to required TS* actions</a:t>
            </a:r>
            <a:r>
              <a:rPr lang="en-GB" altLang="en-US" sz="2000" dirty="0" smtClean="0"/>
              <a:t>: Required actions in TS have been typically derived on a </a:t>
            </a:r>
            <a:r>
              <a:rPr lang="en-GB" altLang="en-US" sz="2000" b="1" dirty="0" smtClean="0">
                <a:solidFill>
                  <a:srgbClr val="654A15"/>
                </a:solidFill>
              </a:rPr>
              <a:t>classical engineering</a:t>
            </a:r>
            <a:r>
              <a:rPr lang="en-GB" altLang="en-US" sz="2000" dirty="0" smtClean="0"/>
              <a:t> basis. </a:t>
            </a:r>
          </a:p>
          <a:p>
            <a:pPr marL="360000" indent="-360000">
              <a:lnSpc>
                <a:spcPct val="100000"/>
              </a:lnSpc>
              <a:spcBef>
                <a:spcPts val="600"/>
              </a:spcBef>
              <a:spcAft>
                <a:spcPts val="600"/>
              </a:spcAft>
            </a:pPr>
            <a:r>
              <a:rPr lang="en-GB" altLang="en-US" sz="2000" dirty="0" smtClean="0"/>
              <a:t>Some items can be </a:t>
            </a:r>
            <a:r>
              <a:rPr lang="en-GB" altLang="en-US" sz="2000" b="1" dirty="0" smtClean="0">
                <a:solidFill>
                  <a:srgbClr val="654A15"/>
                </a:solidFill>
              </a:rPr>
              <a:t>re-evaluated</a:t>
            </a:r>
            <a:r>
              <a:rPr lang="en-GB" altLang="en-US" sz="2000" dirty="0" smtClean="0"/>
              <a:t> by PSA and changed eventually according to </a:t>
            </a:r>
            <a:r>
              <a:rPr lang="en-GB" altLang="en-US" sz="2000" b="1" dirty="0" smtClean="0">
                <a:solidFill>
                  <a:srgbClr val="654A15"/>
                </a:solidFill>
              </a:rPr>
              <a:t>risk-significance.</a:t>
            </a:r>
            <a:r>
              <a:rPr lang="en-GB" altLang="en-US" sz="2000" b="1" dirty="0" smtClean="0"/>
              <a:t> </a:t>
            </a:r>
          </a:p>
          <a:p>
            <a:pPr marL="360000" indent="-360000">
              <a:lnSpc>
                <a:spcPct val="100000"/>
              </a:lnSpc>
              <a:spcBef>
                <a:spcPts val="600"/>
              </a:spcBef>
              <a:spcAft>
                <a:spcPts val="600"/>
              </a:spcAft>
            </a:pPr>
            <a:r>
              <a:rPr lang="en-GB" altLang="en-US" sz="2000" dirty="0" smtClean="0"/>
              <a:t>In addition, the PSA may be used to support the </a:t>
            </a:r>
            <a:r>
              <a:rPr lang="en-GB" altLang="en-US" sz="2000" b="1" dirty="0" smtClean="0">
                <a:solidFill>
                  <a:srgbClr val="654A15"/>
                </a:solidFill>
              </a:rPr>
              <a:t>optimization of maintenance</a:t>
            </a:r>
            <a:r>
              <a:rPr lang="en-GB" altLang="en-US" sz="2000" dirty="0" smtClean="0"/>
              <a:t> tasks with respect to whether they must be done during outages or whether on-line maintenance is appropriate.</a:t>
            </a:r>
            <a:endParaRPr lang="en-GB" altLang="en-US" sz="2000" i="1" dirty="0" smtClean="0"/>
          </a:p>
          <a:p>
            <a:pPr marL="360000" indent="-360000">
              <a:lnSpc>
                <a:spcPct val="100000"/>
              </a:lnSpc>
              <a:spcBef>
                <a:spcPts val="600"/>
              </a:spcBef>
              <a:spcAft>
                <a:spcPts val="600"/>
              </a:spcAft>
            </a:pPr>
            <a:r>
              <a:rPr lang="en-GB" altLang="en-US" sz="2000" b="1" i="1" dirty="0" smtClean="0">
                <a:solidFill>
                  <a:srgbClr val="654A15"/>
                </a:solidFill>
              </a:rPr>
              <a:t>Risk-informed optimisation of TS</a:t>
            </a:r>
            <a:r>
              <a:rPr lang="en-GB" altLang="en-US" sz="2000" b="1" dirty="0" smtClean="0">
                <a:solidFill>
                  <a:srgbClr val="654A15"/>
                </a:solidFill>
              </a:rPr>
              <a:t>:</a:t>
            </a:r>
            <a:r>
              <a:rPr lang="en-GB" altLang="en-US" sz="2000" dirty="0" smtClean="0"/>
              <a:t> The TSs define limits and conditions for operation, testing, and maintenance activities as a way to assure that the plant is operated safely. </a:t>
            </a:r>
          </a:p>
          <a:p>
            <a:pPr marL="360000" indent="-360000">
              <a:lnSpc>
                <a:spcPct val="100000"/>
              </a:lnSpc>
              <a:spcBef>
                <a:spcPts val="600"/>
              </a:spcBef>
              <a:spcAft>
                <a:spcPts val="600"/>
              </a:spcAft>
            </a:pPr>
            <a:r>
              <a:rPr lang="en-GB" altLang="en-US" sz="2000" dirty="0" smtClean="0"/>
              <a:t>From time to time, the plant operator may need a </a:t>
            </a:r>
            <a:r>
              <a:rPr lang="en-GB" altLang="en-US" sz="2000" b="1" dirty="0" smtClean="0">
                <a:solidFill>
                  <a:srgbClr val="654A15"/>
                </a:solidFill>
              </a:rPr>
              <a:t>TS exemption</a:t>
            </a:r>
            <a:r>
              <a:rPr lang="en-GB" altLang="en-US" sz="2000" dirty="0" smtClean="0"/>
              <a:t> due to operational burdens and constraints. </a:t>
            </a:r>
          </a:p>
        </p:txBody>
      </p:sp>
      <p:sp>
        <p:nvSpPr>
          <p:cNvPr id="2" name="Dia számának helye 1"/>
          <p:cNvSpPr>
            <a:spLocks noGrp="1"/>
          </p:cNvSpPr>
          <p:nvPr>
            <p:ph type="sldNum" sz="quarter" idx="12"/>
          </p:nvPr>
        </p:nvSpPr>
        <p:spPr/>
        <p:txBody>
          <a:bodyPr/>
          <a:lstStyle/>
          <a:p>
            <a:fld id="{23A0628E-C12F-4F8C-9895-BCD5E30100D3}" type="slidenum">
              <a:rPr lang="en-US" smtClean="0"/>
              <a:pPr/>
              <a:t>117</a:t>
            </a:fld>
            <a:endParaRPr lang="en-US" dirty="0"/>
          </a:p>
        </p:txBody>
      </p:sp>
      <p:sp>
        <p:nvSpPr>
          <p:cNvPr id="3" name="Szövegdoboz 2"/>
          <p:cNvSpPr txBox="1"/>
          <p:nvPr/>
        </p:nvSpPr>
        <p:spPr>
          <a:xfrm>
            <a:off x="756744" y="6085490"/>
            <a:ext cx="8692055" cy="369332"/>
          </a:xfrm>
          <a:prstGeom prst="rect">
            <a:avLst/>
          </a:prstGeom>
          <a:noFill/>
        </p:spPr>
        <p:txBody>
          <a:bodyPr wrap="square" rtlCol="0">
            <a:spAutoFit/>
          </a:bodyPr>
          <a:lstStyle/>
          <a:p>
            <a:r>
              <a:rPr lang="en-US" dirty="0" smtClean="0"/>
              <a:t>* </a:t>
            </a:r>
            <a:r>
              <a:rPr lang="en-US" i="1" dirty="0" smtClean="0"/>
              <a:t>Technical Specification is the USA term for Operational Limits and Conditions</a:t>
            </a:r>
            <a:endParaRPr lang="hu-HU" i="1" dirty="0"/>
          </a:p>
        </p:txBody>
      </p:sp>
    </p:spTree>
    <p:extLst>
      <p:ext uri="{BB962C8B-B14F-4D97-AF65-F5344CB8AC3E}">
        <p14:creationId xmlns:p14="http://schemas.microsoft.com/office/powerpoint/2010/main" val="213030258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p:cNvSpPr>
            <a:spLocks noGrp="1"/>
          </p:cNvSpPr>
          <p:nvPr>
            <p:ph type="title" idx="4294967295"/>
          </p:nvPr>
        </p:nvSpPr>
        <p:spPr/>
        <p:txBody>
          <a:bodyPr/>
          <a:lstStyle/>
          <a:p>
            <a:r>
              <a:rPr lang="en-GB" altLang="en-US" dirty="0" smtClean="0"/>
              <a:t>Evaluation of safety </a:t>
            </a:r>
            <a:r>
              <a:rPr lang="en-GB" altLang="en-US" dirty="0"/>
              <a:t>issues ‒ cont.</a:t>
            </a:r>
            <a:endParaRPr lang="en-US" altLang="en-US" dirty="0" smtClean="0"/>
          </a:p>
        </p:txBody>
      </p:sp>
      <p:sp>
        <p:nvSpPr>
          <p:cNvPr id="411651" name="Rectangle 3"/>
          <p:cNvSpPr>
            <a:spLocks noGrp="1" noChangeArrowheads="1"/>
          </p:cNvSpPr>
          <p:nvPr>
            <p:ph type="body" idx="4294967295"/>
          </p:nvPr>
        </p:nvSpPr>
        <p:spPr bwMode="auto">
          <a:xfrm>
            <a:off x="514218" y="1120109"/>
            <a:ext cx="8915400" cy="497423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0000" lnSpcReduction="20000"/>
          </a:bodyPr>
          <a:lstStyle/>
          <a:p>
            <a:pPr marL="0" indent="0">
              <a:lnSpc>
                <a:spcPct val="100000"/>
              </a:lnSpc>
              <a:spcBef>
                <a:spcPts val="0"/>
              </a:spcBef>
              <a:spcAft>
                <a:spcPts val="1000"/>
              </a:spcAft>
              <a:buNone/>
            </a:pPr>
            <a:r>
              <a:rPr lang="en-GB" altLang="en-US" b="1" u="sng" dirty="0"/>
              <a:t>Regulatory decisions</a:t>
            </a:r>
            <a:endParaRPr lang="sl-SI" altLang="en-US" b="1" u="sng" dirty="0"/>
          </a:p>
          <a:p>
            <a:pPr marL="360000" indent="-360000">
              <a:lnSpc>
                <a:spcPct val="100000"/>
              </a:lnSpc>
              <a:spcBef>
                <a:spcPts val="500"/>
              </a:spcBef>
              <a:spcAft>
                <a:spcPts val="500"/>
              </a:spcAft>
            </a:pPr>
            <a:r>
              <a:rPr lang="en-GB" altLang="en-US" b="1" i="1" dirty="0" smtClean="0">
                <a:solidFill>
                  <a:srgbClr val="654A15"/>
                </a:solidFill>
              </a:rPr>
              <a:t>Long-term regulatory decisions</a:t>
            </a:r>
            <a:r>
              <a:rPr lang="en-GB" altLang="en-US" dirty="0" smtClean="0"/>
              <a:t>: PSA insights are used to guide long-term prioritization of </a:t>
            </a:r>
            <a:r>
              <a:rPr lang="en-GB" altLang="en-US" b="1" dirty="0" smtClean="0">
                <a:solidFill>
                  <a:srgbClr val="654A15"/>
                </a:solidFill>
              </a:rPr>
              <a:t>regulatory objectives</a:t>
            </a:r>
            <a:r>
              <a:rPr lang="en-GB" altLang="en-US" dirty="0" smtClean="0"/>
              <a:t> and requirements, and of related safety </a:t>
            </a:r>
            <a:r>
              <a:rPr lang="en-GB" altLang="en-US" b="1" dirty="0" smtClean="0">
                <a:solidFill>
                  <a:srgbClr val="654A15"/>
                </a:solidFill>
              </a:rPr>
              <a:t>research.</a:t>
            </a:r>
            <a:r>
              <a:rPr lang="en-GB" altLang="en-US" dirty="0" smtClean="0"/>
              <a:t> </a:t>
            </a:r>
          </a:p>
          <a:p>
            <a:pPr marL="360000" indent="-360000">
              <a:lnSpc>
                <a:spcPct val="100000"/>
              </a:lnSpc>
              <a:spcBef>
                <a:spcPts val="500"/>
              </a:spcBef>
              <a:spcAft>
                <a:spcPts val="500"/>
              </a:spcAft>
            </a:pPr>
            <a:r>
              <a:rPr lang="en-GB" altLang="en-US" dirty="0" smtClean="0"/>
              <a:t>PSA results are used to develop </a:t>
            </a:r>
            <a:r>
              <a:rPr lang="en-GB" altLang="en-US" b="1" dirty="0" smtClean="0">
                <a:solidFill>
                  <a:srgbClr val="654A15"/>
                </a:solidFill>
              </a:rPr>
              <a:t>risk insights</a:t>
            </a:r>
            <a:r>
              <a:rPr lang="en-GB" altLang="en-US" dirty="0" smtClean="0"/>
              <a:t>, and strategies to maintain or reduce </a:t>
            </a:r>
            <a:r>
              <a:rPr lang="en-GB" altLang="en-US" b="1" dirty="0" smtClean="0">
                <a:solidFill>
                  <a:srgbClr val="654A15"/>
                </a:solidFill>
              </a:rPr>
              <a:t>risk levels</a:t>
            </a:r>
            <a:r>
              <a:rPr lang="en-GB" altLang="en-US" dirty="0" smtClean="0"/>
              <a:t> are devised. </a:t>
            </a:r>
          </a:p>
          <a:p>
            <a:pPr marL="360000" indent="-360000">
              <a:lnSpc>
                <a:spcPct val="100000"/>
              </a:lnSpc>
              <a:spcBef>
                <a:spcPts val="500"/>
              </a:spcBef>
              <a:spcAft>
                <a:spcPts val="500"/>
              </a:spcAft>
            </a:pPr>
            <a:r>
              <a:rPr lang="en-GB" altLang="en-US" dirty="0" smtClean="0"/>
              <a:t>Change in risk metrics are used to evaluate possible</a:t>
            </a:r>
            <a:r>
              <a:rPr lang="en-GB" altLang="en-US" b="1" dirty="0" smtClean="0">
                <a:solidFill>
                  <a:srgbClr val="654A15"/>
                </a:solidFill>
              </a:rPr>
              <a:t> changes</a:t>
            </a:r>
            <a:r>
              <a:rPr lang="en-GB" altLang="en-US" dirty="0" smtClean="0"/>
              <a:t> to </a:t>
            </a:r>
            <a:r>
              <a:rPr lang="en-GB" altLang="en-US" b="1" dirty="0" smtClean="0">
                <a:solidFill>
                  <a:srgbClr val="654A15"/>
                </a:solidFill>
              </a:rPr>
              <a:t>requirements</a:t>
            </a:r>
            <a:r>
              <a:rPr lang="en-GB" altLang="en-US" dirty="0" smtClean="0"/>
              <a:t> needed to implement the risk management strategy.</a:t>
            </a:r>
            <a:endParaRPr lang="en-GB" altLang="en-US" i="1" dirty="0" smtClean="0"/>
          </a:p>
          <a:p>
            <a:pPr marL="360000" indent="-360000">
              <a:lnSpc>
                <a:spcPct val="100000"/>
              </a:lnSpc>
              <a:spcBef>
                <a:spcPts val="500"/>
              </a:spcBef>
              <a:spcAft>
                <a:spcPts val="500"/>
              </a:spcAft>
            </a:pPr>
            <a:r>
              <a:rPr lang="en-GB" altLang="en-US" b="1" i="1" dirty="0" smtClean="0">
                <a:solidFill>
                  <a:srgbClr val="654A15"/>
                </a:solidFill>
              </a:rPr>
              <a:t>Interim regulatory decisions</a:t>
            </a:r>
            <a:r>
              <a:rPr lang="en-GB" altLang="en-US" dirty="0" smtClean="0"/>
              <a:t>: PSA is used to </a:t>
            </a:r>
            <a:r>
              <a:rPr lang="en-GB" altLang="en-US" b="1" dirty="0" smtClean="0">
                <a:solidFill>
                  <a:srgbClr val="654A15"/>
                </a:solidFill>
              </a:rPr>
              <a:t>alleviate</a:t>
            </a:r>
            <a:r>
              <a:rPr lang="en-GB" altLang="en-US" dirty="0" smtClean="0"/>
              <a:t> a regulatory </a:t>
            </a:r>
            <a:r>
              <a:rPr lang="en-GB" altLang="en-US" b="1" dirty="0" smtClean="0">
                <a:solidFill>
                  <a:srgbClr val="654A15"/>
                </a:solidFill>
              </a:rPr>
              <a:t>concern,</a:t>
            </a:r>
            <a:r>
              <a:rPr lang="en-GB" altLang="en-US" dirty="0" smtClean="0"/>
              <a:t> while longer-term solutions can be evaluated. </a:t>
            </a:r>
          </a:p>
          <a:p>
            <a:pPr marL="360000" indent="-360000">
              <a:lnSpc>
                <a:spcPct val="100000"/>
              </a:lnSpc>
              <a:spcBef>
                <a:spcPts val="500"/>
              </a:spcBef>
              <a:spcAft>
                <a:spcPts val="500"/>
              </a:spcAft>
            </a:pPr>
            <a:r>
              <a:rPr lang="en-GB" altLang="en-US" dirty="0" smtClean="0"/>
              <a:t>Issues that typically require an </a:t>
            </a:r>
            <a:r>
              <a:rPr lang="en-GB" altLang="en-US" b="1" dirty="0" smtClean="0">
                <a:solidFill>
                  <a:srgbClr val="654A15"/>
                </a:solidFill>
              </a:rPr>
              <a:t>interim decision</a:t>
            </a:r>
            <a:r>
              <a:rPr lang="en-GB" altLang="en-US" dirty="0" smtClean="0"/>
              <a:t> are: </a:t>
            </a:r>
          </a:p>
          <a:p>
            <a:pPr marL="720000" lvl="1" indent="-360000">
              <a:lnSpc>
                <a:spcPct val="100000"/>
              </a:lnSpc>
              <a:spcBef>
                <a:spcPts val="200"/>
              </a:spcBef>
              <a:spcAft>
                <a:spcPts val="200"/>
              </a:spcAft>
            </a:pPr>
            <a:r>
              <a:rPr lang="en-GB" altLang="en-US" dirty="0" smtClean="0"/>
              <a:t>(a) need for regulatory action in response to an event at a plant, </a:t>
            </a:r>
          </a:p>
          <a:p>
            <a:pPr marL="720000" lvl="1" indent="-360000">
              <a:lnSpc>
                <a:spcPct val="100000"/>
              </a:lnSpc>
              <a:spcBef>
                <a:spcPts val="200"/>
              </a:spcBef>
              <a:spcAft>
                <a:spcPts val="200"/>
              </a:spcAft>
            </a:pPr>
            <a:r>
              <a:rPr lang="en-GB" altLang="en-US" dirty="0" smtClean="0"/>
              <a:t>(b) one-time exemptions from TS or other licensing requirements, and </a:t>
            </a:r>
          </a:p>
          <a:p>
            <a:pPr marL="720000" lvl="1" indent="-360000">
              <a:lnSpc>
                <a:spcPct val="100000"/>
              </a:lnSpc>
              <a:spcBef>
                <a:spcPts val="200"/>
              </a:spcBef>
              <a:spcAft>
                <a:spcPts val="200"/>
              </a:spcAft>
            </a:pPr>
            <a:r>
              <a:rPr lang="en-GB" altLang="en-US" dirty="0" smtClean="0"/>
              <a:t>(c) temporary modifications to hardware configuration or procedures.</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118</a:t>
            </a:fld>
            <a:endParaRPr lang="en-US" dirty="0"/>
          </a:p>
        </p:txBody>
      </p:sp>
      <p:sp>
        <p:nvSpPr>
          <p:cNvPr id="3" name="Szövegdoboz 2"/>
          <p:cNvSpPr txBox="1"/>
          <p:nvPr/>
        </p:nvSpPr>
        <p:spPr>
          <a:xfrm>
            <a:off x="8628992" y="5959366"/>
            <a:ext cx="641131" cy="646331"/>
          </a:xfrm>
          <a:prstGeom prst="rect">
            <a:avLst/>
          </a:prstGeom>
          <a:solidFill>
            <a:schemeClr val="accent1">
              <a:alpha val="45000"/>
            </a:schemeClr>
          </a:solidFill>
        </p:spPr>
        <p:txBody>
          <a:bodyPr wrap="square" rtlCol="0">
            <a:spAutoFit/>
          </a:bodyPr>
          <a:lstStyle/>
          <a:p>
            <a:r>
              <a:rPr lang="en-US" sz="3600" b="1" i="1" dirty="0" smtClean="0">
                <a:latin typeface="Britannic Bold" panose="020B0903060703020204" pitchFamily="34" charset="0"/>
                <a:hlinkClick r:id="rId3" action="ppaction://hlinksldjump"/>
              </a:rPr>
              <a:t>Q</a:t>
            </a:r>
            <a:endParaRPr lang="hu-HU" sz="3600" b="1" i="1" dirty="0">
              <a:latin typeface="Britannic Bold" panose="020B0903060703020204" pitchFamily="34" charset="0"/>
            </a:endParaRPr>
          </a:p>
        </p:txBody>
      </p:sp>
    </p:spTree>
    <p:extLst>
      <p:ext uri="{BB962C8B-B14F-4D97-AF65-F5344CB8AC3E}">
        <p14:creationId xmlns:p14="http://schemas.microsoft.com/office/powerpoint/2010/main" val="1182150799"/>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Summary</a:t>
            </a:r>
            <a:endParaRPr lang="en-GB" dirty="0"/>
          </a:p>
        </p:txBody>
      </p:sp>
      <p:sp>
        <p:nvSpPr>
          <p:cNvPr id="3" name="Content Placeholder 2"/>
          <p:cNvSpPr>
            <a:spLocks noGrp="1"/>
          </p:cNvSpPr>
          <p:nvPr>
            <p:ph idx="1"/>
          </p:nvPr>
        </p:nvSpPr>
        <p:spPr/>
        <p:txBody>
          <a:bodyPr/>
          <a:lstStyle/>
          <a:p>
            <a:pPr marL="0" indent="0">
              <a:buNone/>
            </a:pPr>
            <a:r>
              <a:rPr lang="en-US" dirty="0" smtClean="0"/>
              <a:t>We have been discussing:</a:t>
            </a:r>
          </a:p>
          <a:p>
            <a:r>
              <a:rPr lang="en-US" dirty="0" smtClean="0"/>
              <a:t>The role and the main goals of the probabilistic safety assessment </a:t>
            </a:r>
          </a:p>
          <a:p>
            <a:r>
              <a:rPr lang="en-US" dirty="0" smtClean="0"/>
              <a:t>Definition and roles of the different levels of PSA</a:t>
            </a:r>
            <a:endParaRPr lang="hu-HU" dirty="0" smtClean="0"/>
          </a:p>
          <a:p>
            <a:r>
              <a:rPr lang="en-US" dirty="0" smtClean="0"/>
              <a:t>The significance of the specific analyses for the different plant operational states (POS)</a:t>
            </a:r>
          </a:p>
          <a:p>
            <a:r>
              <a:rPr lang="en-US" dirty="0" smtClean="0"/>
              <a:t>The significance of the evaluation of different hazards by PSA</a:t>
            </a:r>
          </a:p>
          <a:p>
            <a:r>
              <a:rPr lang="en-US" dirty="0" smtClean="0"/>
              <a:t>Some of the most important applications of PSA</a:t>
            </a:r>
            <a:endParaRPr lang="en-GB"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119</a:t>
            </a:fld>
            <a:endParaRPr lang="en-US" dirty="0"/>
          </a:p>
        </p:txBody>
      </p:sp>
    </p:spTree>
    <p:extLst>
      <p:ext uri="{BB962C8B-B14F-4D97-AF65-F5344CB8AC3E}">
        <p14:creationId xmlns:p14="http://schemas.microsoft.com/office/powerpoint/2010/main" val="15228552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p:cNvSpPr>
          <p:nvPr>
            <p:ph type="title" idx="4294967295"/>
          </p:nvPr>
        </p:nvSpPr>
        <p:spPr/>
        <p:txBody>
          <a:bodyPr/>
          <a:lstStyle/>
          <a:p>
            <a:r>
              <a:rPr lang="en-GB" altLang="en-US" dirty="0" smtClean="0"/>
              <a:t>Level 1 PSA</a:t>
            </a:r>
            <a:endParaRPr lang="en-US" altLang="en-US" dirty="0" smtClean="0"/>
          </a:p>
        </p:txBody>
      </p:sp>
      <p:sp>
        <p:nvSpPr>
          <p:cNvPr id="52227" name="Rectangle 3"/>
          <p:cNvSpPr>
            <a:spLocks noGrp="1" noChangeArrowheads="1"/>
          </p:cNvSpPr>
          <p:nvPr>
            <p:ph type="body" idx="4294967295"/>
          </p:nvPr>
        </p:nvSpPr>
        <p:spPr bwMode="auto">
          <a:xfrm>
            <a:off x="514218" y="1484314"/>
            <a:ext cx="8884445" cy="468153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p>
            <a:pPr marL="360000" indent="-360000">
              <a:lnSpc>
                <a:spcPct val="100000"/>
              </a:lnSpc>
              <a:spcBef>
                <a:spcPts val="600"/>
              </a:spcBef>
              <a:spcAft>
                <a:spcPts val="600"/>
              </a:spcAft>
            </a:pPr>
            <a:r>
              <a:rPr lang="en-GB" altLang="en-US" dirty="0" smtClean="0"/>
              <a:t>In international practice, in the case of nuclear plants safety, </a:t>
            </a:r>
            <a:r>
              <a:rPr lang="en-GB" altLang="en-US" b="1" dirty="0" smtClean="0">
                <a:solidFill>
                  <a:srgbClr val="654A15"/>
                </a:solidFill>
              </a:rPr>
              <a:t>three levels</a:t>
            </a:r>
            <a:r>
              <a:rPr lang="en-GB" altLang="en-US" dirty="0" smtClean="0"/>
              <a:t> of PSA are generally </a:t>
            </a:r>
            <a:r>
              <a:rPr lang="en-GB" altLang="en-US" dirty="0" smtClean="0"/>
              <a:t>recognised</a:t>
            </a:r>
            <a:r>
              <a:rPr lang="en-GB" altLang="en-US" b="1" dirty="0" smtClean="0">
                <a:solidFill>
                  <a:srgbClr val="654A15"/>
                </a:solidFill>
              </a:rPr>
              <a:t>:</a:t>
            </a:r>
            <a:endParaRPr lang="en-GB" altLang="en-US" b="1" dirty="0" smtClean="0">
              <a:solidFill>
                <a:srgbClr val="654A15"/>
              </a:solidFill>
            </a:endParaRPr>
          </a:p>
          <a:p>
            <a:pPr marL="720000" lvl="1" indent="-360000">
              <a:lnSpc>
                <a:spcPct val="100000"/>
              </a:lnSpc>
              <a:spcBef>
                <a:spcPts val="300"/>
              </a:spcBef>
              <a:spcAft>
                <a:spcPts val="300"/>
              </a:spcAft>
            </a:pPr>
            <a:r>
              <a:rPr lang="en-GB" altLang="en-US" dirty="0" smtClean="0"/>
              <a:t>In </a:t>
            </a:r>
            <a:r>
              <a:rPr lang="en-GB" altLang="en-US" b="1" dirty="0" smtClean="0">
                <a:solidFill>
                  <a:srgbClr val="654A15"/>
                </a:solidFill>
              </a:rPr>
              <a:t>Level 1</a:t>
            </a:r>
            <a:r>
              <a:rPr lang="en-GB" altLang="en-US" dirty="0" smtClean="0"/>
              <a:t> PSA the design and operation of the plant are analysed to identify the </a:t>
            </a:r>
            <a:r>
              <a:rPr lang="en-GB" altLang="en-US" b="1" dirty="0" smtClean="0">
                <a:solidFill>
                  <a:srgbClr val="654A15"/>
                </a:solidFill>
              </a:rPr>
              <a:t>sequences of events</a:t>
            </a:r>
            <a:r>
              <a:rPr lang="en-GB" altLang="en-US" dirty="0" smtClean="0"/>
              <a:t> that can </a:t>
            </a:r>
            <a:r>
              <a:rPr lang="en-GB" altLang="en-US" b="1" dirty="0">
                <a:solidFill>
                  <a:srgbClr val="654A15"/>
                </a:solidFill>
              </a:rPr>
              <a:t>lead to </a:t>
            </a:r>
            <a:r>
              <a:rPr lang="en-GB" altLang="en-US" b="1" dirty="0">
                <a:solidFill>
                  <a:srgbClr val="654A15"/>
                </a:solidFill>
              </a:rPr>
              <a:t>core damage</a:t>
            </a:r>
            <a:r>
              <a:rPr lang="en-GB" altLang="en-US" dirty="0" smtClean="0"/>
              <a:t> and the </a:t>
            </a:r>
            <a:r>
              <a:rPr lang="en-GB" altLang="en-US" b="1" dirty="0">
                <a:solidFill>
                  <a:srgbClr val="654A15"/>
                </a:solidFill>
              </a:rPr>
              <a:t>core damage frequency </a:t>
            </a:r>
            <a:r>
              <a:rPr lang="en-GB" altLang="en-US" dirty="0" smtClean="0"/>
              <a:t>is </a:t>
            </a:r>
            <a:r>
              <a:rPr lang="en-GB" altLang="en-US" dirty="0" smtClean="0"/>
              <a:t>estimated (CDF). </a:t>
            </a:r>
            <a:endParaRPr lang="en-GB" altLang="en-US" dirty="0" smtClean="0"/>
          </a:p>
          <a:p>
            <a:pPr marL="720000" lvl="1" indent="-360000">
              <a:lnSpc>
                <a:spcPct val="100000"/>
              </a:lnSpc>
              <a:spcBef>
                <a:spcPts val="300"/>
              </a:spcBef>
              <a:spcAft>
                <a:spcPts val="300"/>
              </a:spcAft>
            </a:pPr>
            <a:r>
              <a:rPr lang="en-GB" altLang="en-US" dirty="0" smtClean="0"/>
              <a:t>Level 1 PSA provides</a:t>
            </a:r>
            <a:r>
              <a:rPr lang="en-GB" altLang="en-US" b="1" dirty="0" smtClean="0">
                <a:solidFill>
                  <a:srgbClr val="654A15"/>
                </a:solidFill>
              </a:rPr>
              <a:t> insights</a:t>
            </a:r>
            <a:r>
              <a:rPr lang="en-GB" altLang="en-US" b="1" dirty="0" smtClean="0"/>
              <a:t> </a:t>
            </a:r>
            <a:r>
              <a:rPr lang="en-GB" altLang="en-US" dirty="0" smtClean="0"/>
              <a:t>into the </a:t>
            </a:r>
            <a:r>
              <a:rPr lang="en-GB" altLang="en-US" b="1" dirty="0" smtClean="0">
                <a:solidFill>
                  <a:srgbClr val="654A15"/>
                </a:solidFill>
              </a:rPr>
              <a:t>strengths and weaknesses</a:t>
            </a:r>
            <a:r>
              <a:rPr lang="en-GB" altLang="en-US" dirty="0" smtClean="0"/>
              <a:t> of the safety related systems and procedures </a:t>
            </a:r>
            <a:r>
              <a:rPr lang="en-GB" altLang="en-US" dirty="0" smtClean="0"/>
              <a:t>to </a:t>
            </a:r>
            <a:r>
              <a:rPr lang="en-GB" altLang="en-US" dirty="0" smtClean="0"/>
              <a:t>prevent core damage. </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12</a:t>
            </a:fld>
            <a:endParaRPr lang="en-US" dirty="0"/>
          </a:p>
        </p:txBody>
      </p:sp>
    </p:spTree>
    <p:extLst>
      <p:ext uri="{BB962C8B-B14F-4D97-AF65-F5344CB8AC3E}">
        <p14:creationId xmlns:p14="http://schemas.microsoft.com/office/powerpoint/2010/main" val="3474413057"/>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Key points</a:t>
            </a:r>
            <a:endParaRPr lang="en-GB" dirty="0"/>
          </a:p>
        </p:txBody>
      </p:sp>
      <p:sp>
        <p:nvSpPr>
          <p:cNvPr id="3" name="Content Placeholder 2"/>
          <p:cNvSpPr>
            <a:spLocks noGrp="1"/>
          </p:cNvSpPr>
          <p:nvPr>
            <p:ph idx="1"/>
          </p:nvPr>
        </p:nvSpPr>
        <p:spPr/>
        <p:txBody>
          <a:bodyPr/>
          <a:lstStyle/>
          <a:p>
            <a:r>
              <a:rPr lang="en-US" dirty="0" smtClean="0">
                <a:solidFill>
                  <a:srgbClr val="C00000"/>
                </a:solidFill>
              </a:rPr>
              <a:t>The role and methodology of PSA</a:t>
            </a:r>
            <a:endParaRPr lang="hu-HU" dirty="0">
              <a:solidFill>
                <a:srgbClr val="C00000"/>
              </a:solidFill>
            </a:endParaRPr>
          </a:p>
          <a:p>
            <a:r>
              <a:rPr lang="en-US" dirty="0" smtClean="0">
                <a:solidFill>
                  <a:srgbClr val="C00000"/>
                </a:solidFill>
              </a:rPr>
              <a:t>The 3 levels of PSA</a:t>
            </a:r>
            <a:endParaRPr lang="hu-HU" dirty="0">
              <a:solidFill>
                <a:srgbClr val="C00000"/>
              </a:solidFill>
            </a:endParaRPr>
          </a:p>
          <a:p>
            <a:r>
              <a:rPr lang="en-US" dirty="0" smtClean="0">
                <a:solidFill>
                  <a:srgbClr val="C00000"/>
                </a:solidFill>
              </a:rPr>
              <a:t>Applications of PSA</a:t>
            </a:r>
            <a:endParaRPr lang="hu-HU" dirty="0">
              <a:solidFill>
                <a:srgbClr val="C00000"/>
              </a:solidFill>
            </a:endParaRPr>
          </a:p>
        </p:txBody>
      </p:sp>
      <p:sp>
        <p:nvSpPr>
          <p:cNvPr id="6" name="Slide Number Placeholder 5"/>
          <p:cNvSpPr>
            <a:spLocks noGrp="1"/>
          </p:cNvSpPr>
          <p:nvPr>
            <p:ph type="sldNum" sz="quarter" idx="12"/>
          </p:nvPr>
        </p:nvSpPr>
        <p:spPr/>
        <p:txBody>
          <a:bodyPr/>
          <a:lstStyle/>
          <a:p>
            <a:fld id="{23A0628E-C12F-4F8C-9895-BCD5E30100D3}" type="slidenum">
              <a:rPr lang="en-US" smtClean="0"/>
              <a:pPr/>
              <a:t>120</a:t>
            </a:fld>
            <a:endParaRPr lang="en-US" dirty="0"/>
          </a:p>
        </p:txBody>
      </p:sp>
    </p:spTree>
    <p:extLst>
      <p:ext uri="{BB962C8B-B14F-4D97-AF65-F5344CB8AC3E}">
        <p14:creationId xmlns:p14="http://schemas.microsoft.com/office/powerpoint/2010/main" val="1846514430"/>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738" y="52552"/>
            <a:ext cx="8758262" cy="900000"/>
          </a:xfrm>
        </p:spPr>
        <p:txBody>
          <a:bodyPr/>
          <a:lstStyle/>
          <a:p>
            <a:r>
              <a:rPr lang="hu-HU" dirty="0" smtClean="0"/>
              <a:t>List of abbreviations</a:t>
            </a:r>
            <a:endParaRPr lang="en-GB" dirty="0"/>
          </a:p>
        </p:txBody>
      </p:sp>
      <p:sp>
        <p:nvSpPr>
          <p:cNvPr id="3" name="Content Placeholder 2"/>
          <p:cNvSpPr>
            <a:spLocks noGrp="1"/>
          </p:cNvSpPr>
          <p:nvPr>
            <p:ph idx="1"/>
          </p:nvPr>
        </p:nvSpPr>
        <p:spPr>
          <a:xfrm>
            <a:off x="180000" y="1051034"/>
            <a:ext cx="4507614" cy="5428965"/>
          </a:xfrm>
        </p:spPr>
        <p:txBody>
          <a:bodyPr>
            <a:normAutofit fontScale="70000" lnSpcReduction="20000"/>
          </a:bodyPr>
          <a:lstStyle/>
          <a:p>
            <a:pPr marL="0" indent="0">
              <a:buNone/>
            </a:pPr>
            <a:r>
              <a:rPr lang="en-US" dirty="0" smtClean="0"/>
              <a:t>APET – 	Accident progression event tree</a:t>
            </a:r>
          </a:p>
          <a:p>
            <a:pPr marL="0" indent="0">
              <a:buNone/>
            </a:pPr>
            <a:r>
              <a:rPr lang="en-US" dirty="0" smtClean="0"/>
              <a:t>CCDF – 	Conditional core damage frequency</a:t>
            </a:r>
          </a:p>
          <a:p>
            <a:pPr marL="0" indent="0">
              <a:buNone/>
            </a:pPr>
            <a:r>
              <a:rPr lang="en-US" dirty="0" smtClean="0"/>
              <a:t>CCDF – 	Complementary cumulative distribution function</a:t>
            </a:r>
          </a:p>
          <a:p>
            <a:pPr marL="0" indent="0">
              <a:buNone/>
            </a:pPr>
            <a:r>
              <a:rPr lang="en-US" dirty="0" smtClean="0"/>
              <a:t>CCF – 	Common cause failure</a:t>
            </a:r>
          </a:p>
          <a:p>
            <a:pPr marL="0" indent="0">
              <a:buNone/>
            </a:pPr>
            <a:r>
              <a:rPr lang="en-US" dirty="0" smtClean="0"/>
              <a:t>CD – 	Core damage</a:t>
            </a:r>
          </a:p>
          <a:p>
            <a:pPr marL="0" indent="0">
              <a:buNone/>
            </a:pPr>
            <a:r>
              <a:rPr lang="en-US" dirty="0" smtClean="0"/>
              <a:t>CDF – 	Core damage frequency</a:t>
            </a:r>
          </a:p>
          <a:p>
            <a:pPr marL="0" indent="0">
              <a:buNone/>
            </a:pPr>
            <a:r>
              <a:rPr lang="en-US" dirty="0" smtClean="0"/>
              <a:t>CET – 	Containment event tree</a:t>
            </a:r>
          </a:p>
          <a:p>
            <a:pPr marL="0" indent="0">
              <a:buNone/>
            </a:pPr>
            <a:r>
              <a:rPr lang="en-US" dirty="0" smtClean="0"/>
              <a:t>EOP – 	Emergency operating procedures</a:t>
            </a:r>
          </a:p>
          <a:p>
            <a:pPr marL="0" indent="0">
              <a:buNone/>
            </a:pPr>
            <a:r>
              <a:rPr lang="en-US" dirty="0" smtClean="0"/>
              <a:t>ET – 	Event tree</a:t>
            </a:r>
          </a:p>
          <a:p>
            <a:pPr marL="0" indent="0">
              <a:buNone/>
            </a:pPr>
            <a:r>
              <a:rPr lang="en-US" dirty="0" smtClean="0"/>
              <a:t>FMEA – 	Failure mode and effect </a:t>
            </a:r>
            <a:r>
              <a:rPr lang="en-US" dirty="0" smtClean="0"/>
              <a:t>analysis</a:t>
            </a:r>
          </a:p>
          <a:p>
            <a:pPr marL="0" indent="0">
              <a:buNone/>
            </a:pPr>
            <a:r>
              <a:rPr lang="en-US" dirty="0"/>
              <a:t>FP PSA – Full power PSA</a:t>
            </a:r>
          </a:p>
          <a:p>
            <a:pPr marL="0" indent="0">
              <a:buNone/>
            </a:pPr>
            <a:endParaRPr lang="en-US" dirty="0" smtClean="0"/>
          </a:p>
          <a:p>
            <a:pPr marL="0" indent="0">
              <a:buNone/>
            </a:pPr>
            <a:endParaRPr lang="en-GB"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121</a:t>
            </a:fld>
            <a:endParaRPr lang="en-US" dirty="0"/>
          </a:p>
        </p:txBody>
      </p:sp>
      <p:sp>
        <p:nvSpPr>
          <p:cNvPr id="4" name="Szövegdoboz 3"/>
          <p:cNvSpPr txBox="1"/>
          <p:nvPr/>
        </p:nvSpPr>
        <p:spPr>
          <a:xfrm>
            <a:off x="4687614" y="964079"/>
            <a:ext cx="5087007" cy="5893921"/>
          </a:xfrm>
          <a:prstGeom prst="rect">
            <a:avLst/>
          </a:prstGeom>
          <a:noFill/>
        </p:spPr>
        <p:txBody>
          <a:bodyPr wrap="square" rtlCol="0">
            <a:spAutoFit/>
          </a:bodyPr>
          <a:lstStyle/>
          <a:p>
            <a:r>
              <a:rPr lang="en-US" sz="2200" dirty="0" smtClean="0">
                <a:solidFill>
                  <a:srgbClr val="000000"/>
                </a:solidFill>
                <a:latin typeface="Calibri" panose="020F0502020204030204" pitchFamily="34" charset="0"/>
              </a:rPr>
              <a:t>FSAR </a:t>
            </a:r>
            <a:r>
              <a:rPr lang="en-US" sz="2200" dirty="0">
                <a:solidFill>
                  <a:srgbClr val="000000"/>
                </a:solidFill>
                <a:latin typeface="Calibri" panose="020F0502020204030204" pitchFamily="34" charset="0"/>
              </a:rPr>
              <a:t>– 	Final safety analysis report</a:t>
            </a:r>
          </a:p>
          <a:p>
            <a:r>
              <a:rPr lang="en-US" sz="2200" dirty="0">
                <a:solidFill>
                  <a:srgbClr val="000000"/>
                </a:solidFill>
                <a:latin typeface="Calibri" panose="020F0502020204030204" pitchFamily="34" charset="0"/>
              </a:rPr>
              <a:t>FT – 	Fault tree</a:t>
            </a:r>
          </a:p>
          <a:p>
            <a:r>
              <a:rPr lang="en-US" sz="2200" dirty="0">
                <a:solidFill>
                  <a:srgbClr val="000000"/>
                </a:solidFill>
                <a:latin typeface="Calibri" panose="020F0502020204030204" pitchFamily="34" charset="0"/>
              </a:rPr>
              <a:t>HRA – 	Human reliability analysis</a:t>
            </a:r>
          </a:p>
          <a:p>
            <a:r>
              <a:rPr lang="en-US" sz="2200" dirty="0">
                <a:solidFill>
                  <a:srgbClr val="000000"/>
                </a:solidFill>
                <a:latin typeface="Calibri" panose="020F0502020204030204" pitchFamily="34" charset="0"/>
              </a:rPr>
              <a:t>ICRP - 	International Commission on Radiological Protection</a:t>
            </a:r>
          </a:p>
          <a:p>
            <a:r>
              <a:rPr lang="en-US" sz="2200" dirty="0">
                <a:solidFill>
                  <a:srgbClr val="000000"/>
                </a:solidFill>
                <a:latin typeface="Calibri" panose="020F0502020204030204" pitchFamily="34" charset="0"/>
              </a:rPr>
              <a:t>IE – 	Initiating event</a:t>
            </a:r>
          </a:p>
          <a:p>
            <a:r>
              <a:rPr lang="en-US" sz="2200" dirty="0">
                <a:solidFill>
                  <a:srgbClr val="000000"/>
                </a:solidFill>
                <a:latin typeface="Calibri" panose="020F0502020204030204" pitchFamily="34" charset="0"/>
              </a:rPr>
              <a:t>OLC – 	Operational limits and conditions</a:t>
            </a:r>
          </a:p>
          <a:p>
            <a:r>
              <a:rPr lang="en-US" sz="2200" dirty="0">
                <a:solidFill>
                  <a:srgbClr val="000000"/>
                </a:solidFill>
                <a:latin typeface="Calibri" panose="020F0502020204030204" pitchFamily="34" charset="0"/>
              </a:rPr>
              <a:t>PDS – 	Plant damage state</a:t>
            </a:r>
          </a:p>
          <a:p>
            <a:r>
              <a:rPr lang="en-US" sz="2200" dirty="0">
                <a:solidFill>
                  <a:srgbClr val="000000"/>
                </a:solidFill>
                <a:latin typeface="Calibri" panose="020F0502020204030204" pitchFamily="34" charset="0"/>
              </a:rPr>
              <a:t>POS – 	Plant operational states (modes of normal operation)</a:t>
            </a:r>
          </a:p>
          <a:p>
            <a:r>
              <a:rPr lang="en-US" sz="2200" dirty="0">
                <a:solidFill>
                  <a:srgbClr val="000000"/>
                </a:solidFill>
                <a:latin typeface="Calibri" panose="020F0502020204030204" pitchFamily="34" charset="0"/>
              </a:rPr>
              <a:t>SAMG – 	Severe accident management guideline</a:t>
            </a:r>
          </a:p>
          <a:p>
            <a:r>
              <a:rPr lang="en-US" sz="2200" dirty="0">
                <a:solidFill>
                  <a:srgbClr val="000000"/>
                </a:solidFill>
                <a:latin typeface="Calibri" panose="020F0502020204030204" pitchFamily="34" charset="0"/>
              </a:rPr>
              <a:t>SSC- 	Systems, structures and components</a:t>
            </a:r>
          </a:p>
          <a:p>
            <a:r>
              <a:rPr lang="en-US" sz="2200" dirty="0">
                <a:solidFill>
                  <a:srgbClr val="000000"/>
                </a:solidFill>
                <a:latin typeface="Calibri" panose="020F0502020204030204" pitchFamily="34" charset="0"/>
              </a:rPr>
              <a:t>TS – 	Technical specification (same as OLC)</a:t>
            </a:r>
          </a:p>
          <a:p>
            <a:endParaRPr lang="hu-HU" sz="25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37605577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References</a:t>
            </a:r>
            <a:endParaRPr lang="en-GB" dirty="0"/>
          </a:p>
        </p:txBody>
      </p:sp>
      <p:sp>
        <p:nvSpPr>
          <p:cNvPr id="3" name="Content Placeholder 2"/>
          <p:cNvSpPr>
            <a:spLocks noGrp="1"/>
          </p:cNvSpPr>
          <p:nvPr>
            <p:ph idx="1"/>
          </p:nvPr>
        </p:nvSpPr>
        <p:spPr/>
        <p:txBody>
          <a:bodyPr>
            <a:normAutofit fontScale="62500" lnSpcReduction="20000"/>
          </a:bodyPr>
          <a:lstStyle/>
          <a:p>
            <a:pPr marL="514350" lvl="0" indent="-514350">
              <a:buFont typeface="+mj-lt"/>
              <a:buAutoNum type="arabicPeriod"/>
            </a:pPr>
            <a:r>
              <a:rPr lang="en-GB" dirty="0"/>
              <a:t>INTERNATIONAL ATOMIC ENERGY AGENCY, Terminology Used in Nuclear Safety and Radiological Protection 2007, IAEA Safety Glossary, IAEA Vienna (2007).</a:t>
            </a:r>
            <a:endParaRPr lang="hu-HU" dirty="0"/>
          </a:p>
          <a:p>
            <a:pPr marL="514350" lvl="0" indent="-514350">
              <a:buFont typeface="+mj-lt"/>
              <a:buAutoNum type="arabicPeriod"/>
            </a:pPr>
            <a:r>
              <a:rPr lang="en-GB" dirty="0"/>
              <a:t>EUROPEAN ATOMIC ENERGY COMMUNITY, FOOD AND AGRICULTURE ORGANIZATION OF THE UNITED NATIONS, INTERNATIONAL ATOMIC ENERGY AGENCY, INTERNATIONAL LABOUR ORGANIZATION, INTERNATIONAL MARITIME ORGANIZATION, OECD NUCLEAR ENERGY AGENCY, PAN AMERICAN HEALTH ORGANIZATION, UNITED NATIONS ENVIRONMENT PROGRAMME, WORLD HEALTH ORGANIZATION, Fundamental Safety Principles, IAEA Safety Standards Series </a:t>
            </a:r>
            <a:r>
              <a:rPr lang="en-GB" dirty="0" smtClean="0"/>
              <a:t>SF-1</a:t>
            </a:r>
            <a:r>
              <a:rPr lang="en-GB" dirty="0"/>
              <a:t>, IAEA, Vienna (2006).</a:t>
            </a:r>
            <a:endParaRPr lang="hu-HU" dirty="0"/>
          </a:p>
          <a:p>
            <a:pPr marL="514350" lvl="0" indent="-514350">
              <a:buFont typeface="+mj-lt"/>
              <a:buAutoNum type="arabicPeriod"/>
            </a:pPr>
            <a:r>
              <a:rPr lang="en-GB" dirty="0"/>
              <a:t>INTERNATIONAL ATOMIC ENERGY AGENCY, Safety of Nuclear Power </a:t>
            </a:r>
            <a:r>
              <a:rPr lang="en-GB" dirty="0" smtClean="0"/>
              <a:t>Plant: Design, SSR-2/1 </a:t>
            </a:r>
            <a:r>
              <a:rPr lang="en-GB" dirty="0"/>
              <a:t>(Rev. 1.), IAEA, Vienna (2016) </a:t>
            </a:r>
            <a:endParaRPr lang="en-GB" dirty="0" smtClean="0"/>
          </a:p>
          <a:p>
            <a:pPr marL="514350" indent="-514350">
              <a:buFont typeface="+mj-lt"/>
              <a:buAutoNum type="arabicPeriod"/>
            </a:pPr>
            <a:r>
              <a:rPr lang="en-GB" dirty="0"/>
              <a:t>INTERNATIONAL ATOMIC ENERGY AGENCY, Safety of Nuclear Power </a:t>
            </a:r>
            <a:r>
              <a:rPr lang="en-GB" dirty="0" smtClean="0"/>
              <a:t>Plant: Commissioning and Operation, SSR-2/1 </a:t>
            </a:r>
            <a:r>
              <a:rPr lang="en-GB" dirty="0"/>
              <a:t>(Rev. 1.), IAEA, Vienna (2016) </a:t>
            </a:r>
            <a:endParaRPr lang="hu-HU" dirty="0"/>
          </a:p>
          <a:p>
            <a:pPr marL="514350" indent="-514350">
              <a:buFont typeface="+mj-lt"/>
              <a:buAutoNum type="arabicPeriod"/>
            </a:pPr>
            <a:r>
              <a:rPr lang="en-GB" dirty="0"/>
              <a:t>INTERNATIONAL ATOMIC ENERGY AGENCY, </a:t>
            </a:r>
            <a:r>
              <a:rPr lang="en-US" dirty="0"/>
              <a:t>Safety Assessment for Facilities and Activities, General </a:t>
            </a:r>
            <a:r>
              <a:rPr lang="en-GB" dirty="0"/>
              <a:t>Safety Requirements Part 4 (Rev. 1.) IAEA, Vienna (2016) </a:t>
            </a:r>
          </a:p>
          <a:p>
            <a:pPr marL="514350" indent="-514350">
              <a:buFont typeface="+mj-lt"/>
              <a:buAutoNum type="arabicPeriod"/>
            </a:pPr>
            <a:r>
              <a:rPr lang="en-GB" dirty="0"/>
              <a:t>INTERNATIONAL ATOMIC ENERGY AGENCY, Development and Applications of Level-1 PSA, Safety Standards Series No. SSG-3, IAEA, Vienna (2010</a:t>
            </a:r>
            <a:r>
              <a:rPr lang="en-GB" dirty="0" smtClean="0"/>
              <a:t>).</a:t>
            </a:r>
          </a:p>
          <a:p>
            <a:pPr marL="514350" indent="-514350">
              <a:buFont typeface="+mj-lt"/>
              <a:buAutoNum type="arabicPeriod"/>
            </a:pPr>
            <a:r>
              <a:rPr lang="en-GB" dirty="0"/>
              <a:t>INTERNATIONAL ATOMIC ENERGY AGENCY, Development and Applications of Level-2 PSA, Safety Standards Series No. SSG-4, IAEA, Vienna (2010).</a:t>
            </a:r>
            <a:endParaRPr lang="hu-HU"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122</a:t>
            </a:fld>
            <a:endParaRPr lang="en-US" dirty="0"/>
          </a:p>
        </p:txBody>
      </p:sp>
    </p:spTree>
    <p:extLst>
      <p:ext uri="{BB962C8B-B14F-4D97-AF65-F5344CB8AC3E}">
        <p14:creationId xmlns:p14="http://schemas.microsoft.com/office/powerpoint/2010/main" val="1564747854"/>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p:cNvSpPr>
            <a:spLocks noGrp="1"/>
          </p:cNvSpPr>
          <p:nvPr>
            <p:ph type="title" idx="4294967295"/>
          </p:nvPr>
        </p:nvSpPr>
        <p:spPr/>
        <p:txBody>
          <a:bodyPr/>
          <a:lstStyle/>
          <a:p>
            <a:r>
              <a:rPr lang="en-GB" altLang="en-US" dirty="0" smtClean="0"/>
              <a:t>QUESTIONS for discussion</a:t>
            </a:r>
            <a:endParaRPr lang="en-US" altLang="en-US" dirty="0" smtClean="0"/>
          </a:p>
        </p:txBody>
      </p:sp>
      <p:sp>
        <p:nvSpPr>
          <p:cNvPr id="413699" name="Rectangle 3"/>
          <p:cNvSpPr>
            <a:spLocks noGrp="1" noChangeArrowheads="1"/>
          </p:cNvSpPr>
          <p:nvPr>
            <p:ph type="body" idx="4294967295"/>
          </p:nvPr>
        </p:nvSpPr>
        <p:spPr bwMode="auto">
          <a:xfrm>
            <a:off x="451157" y="1355835"/>
            <a:ext cx="8884444" cy="503073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lnSpcReduction="10000"/>
          </a:bodyPr>
          <a:lstStyle/>
          <a:p>
            <a:pPr marL="514350" indent="-514350">
              <a:lnSpc>
                <a:spcPct val="100000"/>
              </a:lnSpc>
              <a:spcBef>
                <a:spcPts val="600"/>
              </a:spcBef>
              <a:spcAft>
                <a:spcPts val="600"/>
              </a:spcAft>
              <a:buFont typeface="+mj-lt"/>
              <a:buAutoNum type="arabicPeriod"/>
            </a:pPr>
            <a:r>
              <a:rPr lang="en-GB" altLang="en-US" sz="2400" dirty="0" smtClean="0"/>
              <a:t>What are the main goals/outcomes of probabilistic safety assessments?</a:t>
            </a:r>
          </a:p>
          <a:p>
            <a:pPr marL="514350" indent="-514350">
              <a:lnSpc>
                <a:spcPct val="100000"/>
              </a:lnSpc>
              <a:spcBef>
                <a:spcPts val="600"/>
              </a:spcBef>
              <a:spcAft>
                <a:spcPts val="600"/>
              </a:spcAft>
              <a:buFont typeface="+mj-lt"/>
              <a:buAutoNum type="arabicPeriod"/>
            </a:pPr>
            <a:r>
              <a:rPr lang="en-GB" altLang="en-US" sz="2400" dirty="0" smtClean="0"/>
              <a:t>What is the scope of probabilistic safety assessments and which are the levels of probabilistic safety assessments?</a:t>
            </a:r>
          </a:p>
          <a:p>
            <a:pPr marL="514350" indent="-514350">
              <a:lnSpc>
                <a:spcPct val="100000"/>
              </a:lnSpc>
              <a:spcBef>
                <a:spcPts val="600"/>
              </a:spcBef>
              <a:spcAft>
                <a:spcPts val="600"/>
              </a:spcAft>
              <a:buFont typeface="+mj-lt"/>
              <a:buAutoNum type="arabicPeriod"/>
            </a:pPr>
            <a:r>
              <a:rPr lang="en-GB" altLang="en-US" sz="2400" dirty="0" smtClean="0"/>
              <a:t>Name plant operational states for which probabilistic safety assessments are performed.</a:t>
            </a:r>
          </a:p>
          <a:p>
            <a:pPr marL="514350" indent="-514350">
              <a:lnSpc>
                <a:spcPct val="100000"/>
              </a:lnSpc>
              <a:spcBef>
                <a:spcPts val="600"/>
              </a:spcBef>
              <a:spcAft>
                <a:spcPts val="600"/>
              </a:spcAft>
              <a:buFont typeface="+mj-lt"/>
              <a:buAutoNum type="arabicPeriod"/>
            </a:pPr>
            <a:r>
              <a:rPr lang="en-GB" altLang="en-US" sz="2400" dirty="0" smtClean="0"/>
              <a:t>Which initiating events and hazards have to be taken into account when performing probabilistic safety assessments?</a:t>
            </a:r>
          </a:p>
          <a:p>
            <a:pPr marL="514350" indent="-514350">
              <a:lnSpc>
                <a:spcPct val="100000"/>
              </a:lnSpc>
              <a:spcBef>
                <a:spcPts val="600"/>
              </a:spcBef>
              <a:spcAft>
                <a:spcPts val="600"/>
              </a:spcAft>
              <a:buFont typeface="+mj-lt"/>
              <a:buAutoNum type="arabicPeriod"/>
            </a:pPr>
            <a:r>
              <a:rPr lang="en-GB" altLang="en-US" sz="2400" dirty="0" smtClean="0"/>
              <a:t>What are PSA Level 1 objectives?</a:t>
            </a:r>
          </a:p>
          <a:p>
            <a:pPr marL="514350" indent="-514350">
              <a:spcAft>
                <a:spcPts val="600"/>
              </a:spcAft>
              <a:buFont typeface="+mj-lt"/>
              <a:buAutoNum type="arabicPeriod"/>
            </a:pPr>
            <a:r>
              <a:rPr lang="en-GB" altLang="en-US" sz="2400" dirty="0"/>
              <a:t>What is the concept of fault trees and event trees?</a:t>
            </a:r>
          </a:p>
          <a:p>
            <a:pPr marL="514350" indent="-514350">
              <a:spcAft>
                <a:spcPts val="600"/>
              </a:spcAft>
              <a:buFont typeface="+mj-lt"/>
              <a:buAutoNum type="arabicPeriod"/>
            </a:pPr>
            <a:r>
              <a:rPr lang="en-GB" altLang="en-US" sz="2400" dirty="0"/>
              <a:t>What is the concept of common cause failures and human reliability analysis</a:t>
            </a:r>
            <a:r>
              <a:rPr lang="en-GB" altLang="en-US" sz="2400" dirty="0" smtClean="0"/>
              <a:t>?</a:t>
            </a:r>
            <a:endParaRPr lang="en-GB" altLang="en-US" sz="2400" dirty="0"/>
          </a:p>
        </p:txBody>
      </p:sp>
      <p:sp>
        <p:nvSpPr>
          <p:cNvPr id="2" name="Dia számának helye 1"/>
          <p:cNvSpPr>
            <a:spLocks noGrp="1"/>
          </p:cNvSpPr>
          <p:nvPr>
            <p:ph type="sldNum" sz="quarter" idx="12"/>
          </p:nvPr>
        </p:nvSpPr>
        <p:spPr/>
        <p:txBody>
          <a:bodyPr/>
          <a:lstStyle/>
          <a:p>
            <a:fld id="{23A0628E-C12F-4F8C-9895-BCD5E30100D3}" type="slidenum">
              <a:rPr lang="en-US" smtClean="0"/>
              <a:pPr/>
              <a:t>123</a:t>
            </a:fld>
            <a:endParaRPr lang="en-US" dirty="0"/>
          </a:p>
        </p:txBody>
      </p:sp>
      <p:sp>
        <p:nvSpPr>
          <p:cNvPr id="5" name="Szövegdoboz 4"/>
          <p:cNvSpPr txBox="1"/>
          <p:nvPr/>
        </p:nvSpPr>
        <p:spPr>
          <a:xfrm>
            <a:off x="8618483" y="5990897"/>
            <a:ext cx="767255" cy="584775"/>
          </a:xfrm>
          <a:prstGeom prst="rect">
            <a:avLst/>
          </a:prstGeom>
          <a:noFill/>
        </p:spPr>
        <p:txBody>
          <a:bodyPr wrap="square" rtlCol="0">
            <a:spAutoFit/>
          </a:bodyPr>
          <a:lstStyle/>
          <a:p>
            <a:r>
              <a:rPr lang="hu-HU" sz="3200" dirty="0" smtClean="0">
                <a:solidFill>
                  <a:srgbClr val="FF0000"/>
                </a:solidFill>
                <a:latin typeface="Arial"/>
                <a:cs typeface="Arial"/>
                <a:hlinkClick r:id="" action="ppaction://hlinkshowjump?jump=lastslideviewed"/>
              </a:rPr>
              <a:t>◄</a:t>
            </a:r>
            <a:endParaRPr lang="hu-HU" sz="3200" dirty="0">
              <a:solidFill>
                <a:srgbClr val="FF0000"/>
              </a:solidFill>
            </a:endParaRPr>
          </a:p>
        </p:txBody>
      </p:sp>
    </p:spTree>
    <p:extLst>
      <p:ext uri="{BB962C8B-B14F-4D97-AF65-F5344CB8AC3E}">
        <p14:creationId xmlns:p14="http://schemas.microsoft.com/office/powerpoint/2010/main" val="185347520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p:cNvSpPr>
            <a:spLocks noGrp="1"/>
          </p:cNvSpPr>
          <p:nvPr>
            <p:ph type="title" idx="4294967295"/>
          </p:nvPr>
        </p:nvSpPr>
        <p:spPr/>
        <p:txBody>
          <a:bodyPr/>
          <a:lstStyle/>
          <a:p>
            <a:r>
              <a:rPr lang="en-GB" altLang="en-US" dirty="0" smtClean="0"/>
              <a:t>QUESTIONS ‒ cont.</a:t>
            </a:r>
            <a:endParaRPr lang="en-US" altLang="en-US" dirty="0" smtClean="0"/>
          </a:p>
        </p:txBody>
      </p:sp>
      <p:sp>
        <p:nvSpPr>
          <p:cNvPr id="415747" name="Rectangle 3"/>
          <p:cNvSpPr>
            <a:spLocks noGrp="1" noChangeArrowheads="1"/>
          </p:cNvSpPr>
          <p:nvPr>
            <p:ph type="body" idx="4294967295"/>
          </p:nvPr>
        </p:nvSpPr>
        <p:spPr bwMode="auto">
          <a:xfrm>
            <a:off x="514218" y="1484314"/>
            <a:ext cx="8915400" cy="483240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a:bodyPr>
          <a:lstStyle/>
          <a:p>
            <a:pPr marL="514350" indent="-514350">
              <a:lnSpc>
                <a:spcPct val="100000"/>
              </a:lnSpc>
              <a:spcBef>
                <a:spcPts val="600"/>
              </a:spcBef>
              <a:spcAft>
                <a:spcPts val="600"/>
              </a:spcAft>
              <a:buFont typeface="+mj-lt"/>
              <a:buAutoNum type="arabicPeriod" startAt="8"/>
            </a:pPr>
            <a:r>
              <a:rPr lang="en-GB" altLang="en-US" sz="2400" dirty="0" smtClean="0"/>
              <a:t>What are PSA Level 2 objectives?</a:t>
            </a:r>
          </a:p>
          <a:p>
            <a:pPr marL="514350" indent="-514350">
              <a:lnSpc>
                <a:spcPct val="100000"/>
              </a:lnSpc>
              <a:spcBef>
                <a:spcPts val="600"/>
              </a:spcBef>
              <a:spcAft>
                <a:spcPts val="600"/>
              </a:spcAft>
              <a:buFont typeface="+mj-lt"/>
              <a:buAutoNum type="arabicPeriod" startAt="8"/>
            </a:pPr>
            <a:r>
              <a:rPr lang="en-GB" altLang="en-US" sz="2400" dirty="0" smtClean="0"/>
              <a:t>What are the general steps undertaken when performing Level 2 PSA?</a:t>
            </a:r>
          </a:p>
          <a:p>
            <a:pPr marL="514350" indent="-514350">
              <a:lnSpc>
                <a:spcPct val="100000"/>
              </a:lnSpc>
              <a:spcBef>
                <a:spcPts val="600"/>
              </a:spcBef>
              <a:spcAft>
                <a:spcPts val="600"/>
              </a:spcAft>
              <a:buFont typeface="+mj-lt"/>
              <a:buAutoNum type="arabicPeriod" startAt="8"/>
            </a:pPr>
            <a:r>
              <a:rPr lang="en-GB" altLang="en-US" sz="2400" dirty="0" smtClean="0"/>
              <a:t>Describe briefly the PSA Level 1 to PSA Level 2 interface.</a:t>
            </a:r>
          </a:p>
          <a:p>
            <a:pPr marL="514350" indent="-514350">
              <a:spcAft>
                <a:spcPts val="600"/>
              </a:spcAft>
              <a:buFont typeface="+mj-lt"/>
              <a:buAutoNum type="arabicPeriod" startAt="8"/>
            </a:pPr>
            <a:r>
              <a:rPr lang="en-GB" altLang="en-US" sz="2400" dirty="0"/>
              <a:t>Describe the notion of source term?</a:t>
            </a:r>
          </a:p>
          <a:p>
            <a:pPr marL="514350" indent="-514350">
              <a:spcAft>
                <a:spcPts val="600"/>
              </a:spcAft>
              <a:buFont typeface="+mj-lt"/>
              <a:buAutoNum type="arabicPeriod" startAt="8"/>
            </a:pPr>
            <a:r>
              <a:rPr lang="en-GB" altLang="en-US" sz="2400" dirty="0"/>
              <a:t>What are PSA Level 3 objectives and which are the main steps needed for performing PSA Level 3?</a:t>
            </a:r>
          </a:p>
          <a:p>
            <a:pPr marL="514350" indent="-514350">
              <a:spcAft>
                <a:spcPts val="600"/>
              </a:spcAft>
              <a:buFont typeface="+mj-lt"/>
              <a:buAutoNum type="arabicPeriod" startAt="8"/>
            </a:pPr>
            <a:r>
              <a:rPr lang="en-GB" altLang="en-US" sz="2400" dirty="0"/>
              <a:t>Why do we need the atmospheric dispersion and deposition models?</a:t>
            </a:r>
          </a:p>
          <a:p>
            <a:pPr marL="514350" indent="-514350">
              <a:spcAft>
                <a:spcPts val="600"/>
              </a:spcAft>
              <a:buFont typeface="+mj-lt"/>
              <a:buAutoNum type="arabicPeriod" startAt="8"/>
            </a:pPr>
            <a:r>
              <a:rPr lang="en-GB" altLang="en-US" sz="2400" dirty="0"/>
              <a:t>How do we use the meteorological data, exposure pathways, and data on population, agriculture and economy for dose assessment?</a:t>
            </a:r>
          </a:p>
          <a:p>
            <a:pPr marL="514350" indent="-514350">
              <a:spcAft>
                <a:spcPts val="600"/>
              </a:spcAft>
              <a:buFont typeface="+mj-lt"/>
              <a:buAutoNum type="arabicPeriod" startAt="8"/>
            </a:pPr>
            <a:r>
              <a:rPr lang="en-GB" altLang="en-US" sz="2400" dirty="0"/>
              <a:t>Name few applications of probabilistic safety assessments</a:t>
            </a:r>
            <a:r>
              <a:rPr lang="en-GB" altLang="en-US" sz="2400" dirty="0" smtClean="0"/>
              <a:t>.</a:t>
            </a:r>
            <a:endParaRPr lang="en-GB" altLang="en-US" sz="2400" dirty="0"/>
          </a:p>
        </p:txBody>
      </p:sp>
      <p:sp>
        <p:nvSpPr>
          <p:cNvPr id="2" name="Dia számának helye 1"/>
          <p:cNvSpPr>
            <a:spLocks noGrp="1"/>
          </p:cNvSpPr>
          <p:nvPr>
            <p:ph type="sldNum" sz="quarter" idx="12"/>
          </p:nvPr>
        </p:nvSpPr>
        <p:spPr/>
        <p:txBody>
          <a:bodyPr/>
          <a:lstStyle/>
          <a:p>
            <a:fld id="{23A0628E-C12F-4F8C-9895-BCD5E30100D3}" type="slidenum">
              <a:rPr lang="en-US" smtClean="0"/>
              <a:pPr/>
              <a:t>124</a:t>
            </a:fld>
            <a:endParaRPr lang="en-US" dirty="0"/>
          </a:p>
        </p:txBody>
      </p:sp>
      <p:sp>
        <p:nvSpPr>
          <p:cNvPr id="5" name="Szövegdoboz 4"/>
          <p:cNvSpPr txBox="1"/>
          <p:nvPr/>
        </p:nvSpPr>
        <p:spPr>
          <a:xfrm>
            <a:off x="8618483" y="5990897"/>
            <a:ext cx="767255" cy="584775"/>
          </a:xfrm>
          <a:prstGeom prst="rect">
            <a:avLst/>
          </a:prstGeom>
          <a:noFill/>
        </p:spPr>
        <p:txBody>
          <a:bodyPr wrap="square" rtlCol="0">
            <a:spAutoFit/>
          </a:bodyPr>
          <a:lstStyle/>
          <a:p>
            <a:r>
              <a:rPr lang="hu-HU" sz="3200" dirty="0" smtClean="0">
                <a:solidFill>
                  <a:srgbClr val="FF0000"/>
                </a:solidFill>
                <a:latin typeface="Arial"/>
                <a:cs typeface="Arial"/>
                <a:hlinkClick r:id="" action="ppaction://hlinkshowjump?jump=lastslideviewed"/>
              </a:rPr>
              <a:t>◄</a:t>
            </a:r>
            <a:endParaRPr lang="hu-HU" sz="3200" dirty="0">
              <a:solidFill>
                <a:srgbClr val="FF0000"/>
              </a:solidFill>
            </a:endParaRPr>
          </a:p>
        </p:txBody>
      </p:sp>
    </p:spTree>
    <p:extLst>
      <p:ext uri="{BB962C8B-B14F-4D97-AF65-F5344CB8AC3E}">
        <p14:creationId xmlns:p14="http://schemas.microsoft.com/office/powerpoint/2010/main" val="140478451"/>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normAutofit/>
          </a:bodyPr>
          <a:lstStyle/>
          <a:p>
            <a:r>
              <a:rPr lang="en-GB" sz="4400" i="1"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23163842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p:cNvSpPr>
          <p:nvPr>
            <p:ph type="title" idx="4294967295"/>
          </p:nvPr>
        </p:nvSpPr>
        <p:spPr/>
        <p:txBody>
          <a:bodyPr/>
          <a:lstStyle/>
          <a:p>
            <a:r>
              <a:rPr lang="en-GB" altLang="en-US" dirty="0" smtClean="0"/>
              <a:t>Level 2 PSA</a:t>
            </a:r>
            <a:endParaRPr lang="en-US" altLang="en-US" dirty="0" smtClean="0"/>
          </a:p>
        </p:txBody>
      </p:sp>
      <p:sp>
        <p:nvSpPr>
          <p:cNvPr id="53251" name="Rectangle 3"/>
          <p:cNvSpPr>
            <a:spLocks noGrp="1" noChangeArrowheads="1"/>
          </p:cNvSpPr>
          <p:nvPr>
            <p:ph type="body" idx="4294967295"/>
          </p:nvPr>
        </p:nvSpPr>
        <p:spPr bwMode="auto">
          <a:xfrm>
            <a:off x="514219" y="1484313"/>
            <a:ext cx="8884444" cy="484691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10000"/>
          </a:bodyPr>
          <a:lstStyle/>
          <a:p>
            <a:pPr marL="360000" indent="-360000">
              <a:lnSpc>
                <a:spcPct val="100000"/>
              </a:lnSpc>
              <a:spcBef>
                <a:spcPts val="600"/>
              </a:spcBef>
              <a:spcAft>
                <a:spcPts val="600"/>
              </a:spcAft>
            </a:pPr>
            <a:r>
              <a:rPr lang="en-GB" altLang="en-US" dirty="0"/>
              <a:t>In </a:t>
            </a:r>
            <a:r>
              <a:rPr lang="en-GB" altLang="en-US" b="1" dirty="0">
                <a:solidFill>
                  <a:srgbClr val="654A15"/>
                </a:solidFill>
              </a:rPr>
              <a:t>Level 2</a:t>
            </a:r>
            <a:r>
              <a:rPr lang="en-GB" altLang="en-US" dirty="0"/>
              <a:t> PSA the chronological </a:t>
            </a:r>
            <a:r>
              <a:rPr lang="en-GB" altLang="en-US" b="1" dirty="0">
                <a:solidFill>
                  <a:srgbClr val="654A15"/>
                </a:solidFill>
              </a:rPr>
              <a:t>progression of core damage</a:t>
            </a:r>
            <a:r>
              <a:rPr lang="en-GB" altLang="en-US" dirty="0"/>
              <a:t> </a:t>
            </a:r>
            <a:r>
              <a:rPr lang="en-GB" altLang="en-US" dirty="0" smtClean="0"/>
              <a:t>scenarios, </a:t>
            </a:r>
            <a:r>
              <a:rPr lang="en-GB" altLang="en-US" dirty="0"/>
              <a:t>identified in Level 1 </a:t>
            </a:r>
            <a:r>
              <a:rPr lang="en-GB" altLang="en-US" dirty="0" smtClean="0"/>
              <a:t>PSA, </a:t>
            </a:r>
            <a:r>
              <a:rPr lang="en-GB" altLang="en-US" dirty="0"/>
              <a:t>is evaluated, including </a:t>
            </a:r>
            <a:r>
              <a:rPr lang="en-GB" altLang="en-US" dirty="0" smtClean="0"/>
              <a:t>quantitative </a:t>
            </a:r>
            <a:r>
              <a:rPr lang="en-GB" altLang="en-US" dirty="0"/>
              <a:t>assessment of </a:t>
            </a:r>
            <a:r>
              <a:rPr lang="en-GB" altLang="en-US" dirty="0" smtClean="0"/>
              <a:t>the phenomena. It identifies </a:t>
            </a:r>
            <a:r>
              <a:rPr lang="en-GB" altLang="en-US" dirty="0"/>
              <a:t>ways in which </a:t>
            </a:r>
            <a:r>
              <a:rPr lang="en-GB" altLang="en-US" dirty="0" smtClean="0"/>
              <a:t>releases </a:t>
            </a:r>
            <a:r>
              <a:rPr lang="en-GB" altLang="en-US" dirty="0"/>
              <a:t>of radioactive material from fuel can result in </a:t>
            </a:r>
            <a:r>
              <a:rPr lang="en-GB" altLang="en-US" b="1" dirty="0">
                <a:solidFill>
                  <a:srgbClr val="654A15"/>
                </a:solidFill>
              </a:rPr>
              <a:t>releases to the environment</a:t>
            </a:r>
            <a:r>
              <a:rPr lang="en-GB" altLang="en-US" dirty="0"/>
              <a:t>.  </a:t>
            </a:r>
          </a:p>
          <a:p>
            <a:pPr marL="360000" indent="-360000">
              <a:lnSpc>
                <a:spcPct val="100000"/>
              </a:lnSpc>
              <a:spcBef>
                <a:spcPts val="600"/>
              </a:spcBef>
              <a:spcAft>
                <a:spcPts val="600"/>
              </a:spcAft>
            </a:pPr>
            <a:r>
              <a:rPr lang="en-GB" altLang="en-US" dirty="0" smtClean="0"/>
              <a:t>It </a:t>
            </a:r>
            <a:r>
              <a:rPr lang="en-GB" altLang="en-US" b="1" dirty="0" smtClean="0">
                <a:solidFill>
                  <a:schemeClr val="accent2">
                    <a:lumMod val="50000"/>
                  </a:schemeClr>
                </a:solidFill>
              </a:rPr>
              <a:t>estimates </a:t>
            </a:r>
            <a:r>
              <a:rPr lang="en-GB" altLang="en-US" b="1" dirty="0">
                <a:solidFill>
                  <a:schemeClr val="accent2">
                    <a:lumMod val="50000"/>
                  </a:schemeClr>
                </a:solidFill>
              </a:rPr>
              <a:t>the frequency, magnitude </a:t>
            </a:r>
            <a:r>
              <a:rPr lang="en-GB" altLang="en-US" dirty="0"/>
              <a:t>and other relevant characteristics of </a:t>
            </a:r>
            <a:r>
              <a:rPr lang="en-GB" altLang="en-US" dirty="0" smtClean="0"/>
              <a:t>the different  </a:t>
            </a:r>
            <a:r>
              <a:rPr lang="en-GB" altLang="en-US" b="1" dirty="0">
                <a:solidFill>
                  <a:srgbClr val="654A15"/>
                </a:solidFill>
              </a:rPr>
              <a:t>release </a:t>
            </a:r>
            <a:r>
              <a:rPr lang="en-GB" altLang="en-US" b="1" dirty="0" smtClean="0">
                <a:solidFill>
                  <a:srgbClr val="654A15"/>
                </a:solidFill>
              </a:rPr>
              <a:t>categories of </a:t>
            </a:r>
            <a:r>
              <a:rPr lang="en-GB" altLang="en-US" b="1" dirty="0">
                <a:solidFill>
                  <a:srgbClr val="654A15"/>
                </a:solidFill>
              </a:rPr>
              <a:t>radioactive material to the environment</a:t>
            </a:r>
            <a:r>
              <a:rPr lang="en-GB" altLang="en-US" dirty="0"/>
              <a:t>. </a:t>
            </a:r>
          </a:p>
          <a:p>
            <a:pPr marL="360000" indent="-360000">
              <a:lnSpc>
                <a:spcPct val="100000"/>
              </a:lnSpc>
              <a:spcBef>
                <a:spcPts val="600"/>
              </a:spcBef>
              <a:spcAft>
                <a:spcPts val="600"/>
              </a:spcAft>
            </a:pPr>
            <a:r>
              <a:rPr lang="en-GB" altLang="en-US" dirty="0" smtClean="0"/>
              <a:t>This </a:t>
            </a:r>
            <a:r>
              <a:rPr lang="en-GB" altLang="en-US" dirty="0"/>
              <a:t>analysis provides </a:t>
            </a:r>
            <a:r>
              <a:rPr lang="en-GB" altLang="en-US" b="1" dirty="0" smtClean="0">
                <a:solidFill>
                  <a:srgbClr val="654A15"/>
                </a:solidFill>
              </a:rPr>
              <a:t>insights</a:t>
            </a:r>
            <a:r>
              <a:rPr lang="en-GB" altLang="en-US" dirty="0" smtClean="0"/>
              <a:t> </a:t>
            </a:r>
            <a:r>
              <a:rPr lang="en-GB" altLang="en-US" b="1" dirty="0">
                <a:solidFill>
                  <a:schemeClr val="accent2">
                    <a:lumMod val="50000"/>
                  </a:schemeClr>
                </a:solidFill>
              </a:rPr>
              <a:t>into</a:t>
            </a:r>
            <a:r>
              <a:rPr lang="en-GB" altLang="en-US" dirty="0">
                <a:solidFill>
                  <a:schemeClr val="accent2">
                    <a:lumMod val="50000"/>
                  </a:schemeClr>
                </a:solidFill>
              </a:rPr>
              <a:t> </a:t>
            </a:r>
            <a:r>
              <a:rPr lang="en-GB" altLang="en-US" dirty="0"/>
              <a:t>the relative importance of </a:t>
            </a:r>
            <a:r>
              <a:rPr lang="en-GB" altLang="en-US" b="1" dirty="0">
                <a:solidFill>
                  <a:schemeClr val="accent2">
                    <a:lumMod val="50000"/>
                  </a:schemeClr>
                </a:solidFill>
              </a:rPr>
              <a:t>accident prevention and mitigation measures</a:t>
            </a:r>
            <a:r>
              <a:rPr lang="en-GB" altLang="en-US" dirty="0"/>
              <a:t> and </a:t>
            </a:r>
            <a:r>
              <a:rPr lang="en-GB" altLang="en-US" dirty="0" smtClean="0"/>
              <a:t>of the </a:t>
            </a:r>
            <a:r>
              <a:rPr lang="en-GB" altLang="en-US" dirty="0"/>
              <a:t>physical barriers </a:t>
            </a:r>
            <a:r>
              <a:rPr lang="en-GB" altLang="en-US" dirty="0" smtClean="0"/>
              <a:t>(e.g.: the </a:t>
            </a:r>
            <a:r>
              <a:rPr lang="en-GB" altLang="en-US" dirty="0" smtClean="0"/>
              <a:t>containment </a:t>
            </a:r>
            <a:r>
              <a:rPr lang="en-GB" altLang="en-US" dirty="0"/>
              <a:t>building). </a:t>
            </a:r>
            <a:endParaRPr lang="en-US" altLang="en-US" dirty="0"/>
          </a:p>
        </p:txBody>
      </p:sp>
      <p:sp>
        <p:nvSpPr>
          <p:cNvPr id="2" name="Dia számának helye 1"/>
          <p:cNvSpPr>
            <a:spLocks noGrp="1"/>
          </p:cNvSpPr>
          <p:nvPr>
            <p:ph type="sldNum" sz="quarter" idx="12"/>
          </p:nvPr>
        </p:nvSpPr>
        <p:spPr/>
        <p:txBody>
          <a:bodyPr/>
          <a:lstStyle/>
          <a:p>
            <a:fld id="{23A0628E-C12F-4F8C-9895-BCD5E30100D3}" type="slidenum">
              <a:rPr lang="en-US" smtClean="0"/>
              <a:pPr/>
              <a:t>13</a:t>
            </a:fld>
            <a:endParaRPr lang="en-US" dirty="0"/>
          </a:p>
        </p:txBody>
      </p:sp>
    </p:spTree>
    <p:extLst>
      <p:ext uri="{BB962C8B-B14F-4D97-AF65-F5344CB8AC3E}">
        <p14:creationId xmlns:p14="http://schemas.microsoft.com/office/powerpoint/2010/main" val="28404144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p:cNvSpPr>
          <p:nvPr>
            <p:ph type="title" idx="4294967295"/>
          </p:nvPr>
        </p:nvSpPr>
        <p:spPr/>
        <p:txBody>
          <a:bodyPr/>
          <a:lstStyle/>
          <a:p>
            <a:r>
              <a:rPr lang="en-GB" altLang="en-US" dirty="0" smtClean="0"/>
              <a:t>Level 3 PSA</a:t>
            </a:r>
            <a:endParaRPr lang="en-US" altLang="en-US" dirty="0" smtClean="0"/>
          </a:p>
        </p:txBody>
      </p:sp>
      <p:sp>
        <p:nvSpPr>
          <p:cNvPr id="54275" name="Rectangle 3"/>
          <p:cNvSpPr>
            <a:spLocks noGrp="1" noChangeArrowheads="1"/>
          </p:cNvSpPr>
          <p:nvPr>
            <p:ph type="body" idx="4294967295"/>
          </p:nvPr>
        </p:nvSpPr>
        <p:spPr bwMode="auto">
          <a:xfrm>
            <a:off x="514218" y="1484314"/>
            <a:ext cx="8896482" cy="468153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60000" indent="-360000">
              <a:lnSpc>
                <a:spcPct val="100000"/>
              </a:lnSpc>
              <a:spcBef>
                <a:spcPts val="600"/>
              </a:spcBef>
              <a:spcAft>
                <a:spcPts val="600"/>
              </a:spcAft>
            </a:pPr>
            <a:r>
              <a:rPr lang="en-GB" altLang="en-US" b="1" dirty="0" smtClean="0">
                <a:solidFill>
                  <a:srgbClr val="654A15"/>
                </a:solidFill>
              </a:rPr>
              <a:t>Level </a:t>
            </a:r>
            <a:r>
              <a:rPr lang="en-GB" altLang="en-US" b="1" dirty="0">
                <a:solidFill>
                  <a:srgbClr val="654A15"/>
                </a:solidFill>
              </a:rPr>
              <a:t>3</a:t>
            </a:r>
            <a:r>
              <a:rPr lang="en-GB" altLang="en-US" dirty="0"/>
              <a:t> </a:t>
            </a:r>
            <a:r>
              <a:rPr lang="en-GB" altLang="en-US" dirty="0" smtClean="0"/>
              <a:t>PSA estimates the </a:t>
            </a:r>
            <a:r>
              <a:rPr lang="en-GB" altLang="en-US" b="1" dirty="0">
                <a:solidFill>
                  <a:srgbClr val="654A15"/>
                </a:solidFill>
              </a:rPr>
              <a:t>public health</a:t>
            </a:r>
            <a:r>
              <a:rPr lang="en-GB" altLang="en-US" dirty="0"/>
              <a:t> and </a:t>
            </a:r>
            <a:r>
              <a:rPr lang="en-GB" altLang="en-US" b="1" dirty="0">
                <a:solidFill>
                  <a:srgbClr val="654A15"/>
                </a:solidFill>
              </a:rPr>
              <a:t>other societal consequences</a:t>
            </a:r>
            <a:r>
              <a:rPr lang="en-GB" altLang="en-US" dirty="0"/>
              <a:t> such as the contamination of land or food from the accident sequences that lead to a release of radioactivity to the </a:t>
            </a:r>
            <a:r>
              <a:rPr lang="en-GB" altLang="en-US" dirty="0" smtClean="0"/>
              <a:t>environment</a:t>
            </a:r>
            <a:r>
              <a:rPr lang="en-US" altLang="en-US" dirty="0" smtClean="0"/>
              <a:t>.</a:t>
            </a:r>
          </a:p>
          <a:p>
            <a:pPr marL="360000" indent="-360000">
              <a:lnSpc>
                <a:spcPct val="100000"/>
              </a:lnSpc>
              <a:spcBef>
                <a:spcPts val="600"/>
              </a:spcBef>
              <a:spcAft>
                <a:spcPts val="600"/>
              </a:spcAft>
            </a:pPr>
            <a:r>
              <a:rPr lang="en-US" altLang="en-US" dirty="0" smtClean="0"/>
              <a:t>It gives </a:t>
            </a:r>
            <a:r>
              <a:rPr lang="en-US" altLang="en-US" b="1" dirty="0" smtClean="0">
                <a:solidFill>
                  <a:schemeClr val="accent2">
                    <a:lumMod val="50000"/>
                  </a:schemeClr>
                </a:solidFill>
              </a:rPr>
              <a:t>insight into </a:t>
            </a:r>
            <a:r>
              <a:rPr lang="en-US" altLang="en-US" dirty="0" smtClean="0"/>
              <a:t>the appropriateness of the </a:t>
            </a:r>
            <a:r>
              <a:rPr lang="en-US" altLang="en-US" b="1" dirty="0" smtClean="0">
                <a:solidFill>
                  <a:schemeClr val="accent2">
                    <a:lumMod val="50000"/>
                  </a:schemeClr>
                </a:solidFill>
              </a:rPr>
              <a:t>emergency preparedness programs </a:t>
            </a:r>
            <a:r>
              <a:rPr lang="en-US" altLang="en-US" dirty="0" smtClean="0"/>
              <a:t>and planned methodologies. </a:t>
            </a:r>
            <a:endParaRPr lang="en-US" altLang="en-US" dirty="0"/>
          </a:p>
        </p:txBody>
      </p:sp>
      <p:sp>
        <p:nvSpPr>
          <p:cNvPr id="2" name="Dia számának helye 1"/>
          <p:cNvSpPr>
            <a:spLocks noGrp="1"/>
          </p:cNvSpPr>
          <p:nvPr>
            <p:ph type="sldNum" sz="quarter" idx="12"/>
          </p:nvPr>
        </p:nvSpPr>
        <p:spPr/>
        <p:txBody>
          <a:bodyPr/>
          <a:lstStyle/>
          <a:p>
            <a:fld id="{23A0628E-C12F-4F8C-9895-BCD5E30100D3}" type="slidenum">
              <a:rPr lang="en-US" smtClean="0"/>
              <a:pPr/>
              <a:t>14</a:t>
            </a:fld>
            <a:endParaRPr lang="en-US" dirty="0"/>
          </a:p>
        </p:txBody>
      </p:sp>
    </p:spTree>
    <p:extLst>
      <p:ext uri="{BB962C8B-B14F-4D97-AF65-F5344CB8AC3E}">
        <p14:creationId xmlns:p14="http://schemas.microsoft.com/office/powerpoint/2010/main" val="4602473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p:cNvSpPr>
          <p:nvPr>
            <p:ph type="title" idx="4294967295"/>
          </p:nvPr>
        </p:nvSpPr>
        <p:spPr/>
        <p:txBody>
          <a:bodyPr/>
          <a:lstStyle/>
          <a:p>
            <a:r>
              <a:rPr lang="en-GB" altLang="en-US" dirty="0" smtClean="0"/>
              <a:t>Scope of PSA</a:t>
            </a:r>
            <a:endParaRPr lang="en-US" altLang="en-US" dirty="0" smtClean="0"/>
          </a:p>
        </p:txBody>
      </p:sp>
      <p:sp>
        <p:nvSpPr>
          <p:cNvPr id="58371"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10000"/>
          </a:bodyPr>
          <a:lstStyle/>
          <a:p>
            <a:pPr marL="360000" indent="-360000">
              <a:lnSpc>
                <a:spcPct val="100000"/>
              </a:lnSpc>
              <a:spcBef>
                <a:spcPts val="600"/>
              </a:spcBef>
              <a:spcAft>
                <a:spcPts val="600"/>
              </a:spcAft>
            </a:pPr>
            <a:r>
              <a:rPr lang="en-GB" altLang="en-US" dirty="0" smtClean="0"/>
              <a:t>Level 1 PSA, Level 2 PSA and Level 3 PSA are performed </a:t>
            </a:r>
            <a:r>
              <a:rPr lang="en-GB" altLang="en-US" b="1" dirty="0" smtClean="0">
                <a:solidFill>
                  <a:srgbClr val="654A15"/>
                </a:solidFill>
              </a:rPr>
              <a:t>sequentially</a:t>
            </a:r>
            <a:r>
              <a:rPr lang="en-GB" altLang="en-US" dirty="0" smtClean="0"/>
              <a:t>, where the results of each assessment serve as a basis for the PSA at the subsequent level. </a:t>
            </a:r>
          </a:p>
          <a:p>
            <a:pPr marL="360000" indent="-360000">
              <a:lnSpc>
                <a:spcPct val="100000"/>
              </a:lnSpc>
              <a:spcBef>
                <a:spcPts val="600"/>
              </a:spcBef>
              <a:spcAft>
                <a:spcPts val="600"/>
              </a:spcAft>
            </a:pPr>
            <a:r>
              <a:rPr lang="en-GB" altLang="en-US" dirty="0" smtClean="0"/>
              <a:t>SSG-3 provides recommendations towards the scope of PSA: </a:t>
            </a:r>
            <a:r>
              <a:rPr lang="en-GB" altLang="en-US" i="1" dirty="0" smtClean="0"/>
              <a:t>“… in order to use the PSA results for the verification of compliance with existing safety goals or criteria, </a:t>
            </a:r>
            <a:r>
              <a:rPr lang="en-GB" altLang="en-US" b="1" i="1" dirty="0" smtClean="0">
                <a:solidFill>
                  <a:srgbClr val="654A15"/>
                </a:solidFill>
              </a:rPr>
              <a:t>a full scope PSA</a:t>
            </a:r>
            <a:r>
              <a:rPr lang="en-GB" altLang="en-US" i="1" dirty="0" smtClean="0"/>
              <a:t> involving a comprehensive list of initiating events and hazards and all plant operational modes </a:t>
            </a:r>
            <a:r>
              <a:rPr lang="en-GB" altLang="en-US" b="1" i="1" dirty="0" smtClean="0">
                <a:solidFill>
                  <a:srgbClr val="654A15"/>
                </a:solidFill>
              </a:rPr>
              <a:t>should be performed </a:t>
            </a:r>
            <a:r>
              <a:rPr lang="en-GB" altLang="en-US" i="1" dirty="0" smtClean="0">
                <a:solidFill>
                  <a:srgbClr val="654A15"/>
                </a:solidFill>
              </a:rPr>
              <a:t>…”.</a:t>
            </a:r>
          </a:p>
        </p:txBody>
      </p:sp>
      <p:sp>
        <p:nvSpPr>
          <p:cNvPr id="2" name="Dia számának helye 1"/>
          <p:cNvSpPr>
            <a:spLocks noGrp="1"/>
          </p:cNvSpPr>
          <p:nvPr>
            <p:ph type="sldNum" sz="quarter" idx="12"/>
          </p:nvPr>
        </p:nvSpPr>
        <p:spPr/>
        <p:txBody>
          <a:bodyPr/>
          <a:lstStyle/>
          <a:p>
            <a:fld id="{23A0628E-C12F-4F8C-9895-BCD5E30100D3}" type="slidenum">
              <a:rPr lang="en-US" smtClean="0"/>
              <a:pPr/>
              <a:t>15</a:t>
            </a:fld>
            <a:endParaRPr lang="en-US" dirty="0"/>
          </a:p>
        </p:txBody>
      </p:sp>
    </p:spTree>
    <p:extLst>
      <p:ext uri="{BB962C8B-B14F-4D97-AF65-F5344CB8AC3E}">
        <p14:creationId xmlns:p14="http://schemas.microsoft.com/office/powerpoint/2010/main" val="27498244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p:cNvSpPr>
          <p:nvPr>
            <p:ph type="title" idx="4294967295"/>
          </p:nvPr>
        </p:nvSpPr>
        <p:spPr/>
        <p:txBody>
          <a:bodyPr/>
          <a:lstStyle/>
          <a:p>
            <a:r>
              <a:rPr lang="en-GB" altLang="en-US" dirty="0" smtClean="0"/>
              <a:t>Scope of PSA ‒ cont.</a:t>
            </a:r>
            <a:endParaRPr lang="en-US" altLang="en-US" dirty="0" smtClean="0"/>
          </a:p>
        </p:txBody>
      </p:sp>
      <p:sp>
        <p:nvSpPr>
          <p:cNvPr id="60419"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marL="357188">
              <a:spcAft>
                <a:spcPts val="600"/>
              </a:spcAft>
            </a:pPr>
            <a:r>
              <a:rPr lang="en-GB" altLang="en-US" dirty="0" smtClean="0"/>
              <a:t>The </a:t>
            </a:r>
            <a:r>
              <a:rPr lang="en-GB" altLang="en-US" dirty="0" smtClean="0"/>
              <a:t>scope of PSA can be specified in </a:t>
            </a:r>
            <a:r>
              <a:rPr lang="en-GB" altLang="en-US" dirty="0" smtClean="0"/>
              <a:t>three-dimensions:</a:t>
            </a:r>
            <a:r>
              <a:rPr lang="en-GB" altLang="en-US" dirty="0" smtClean="0"/>
              <a:t> </a:t>
            </a:r>
            <a:endParaRPr lang="en-GB" altLang="en-US" dirty="0" smtClean="0"/>
          </a:p>
          <a:p>
            <a:pPr marL="357188" indent="-360000">
              <a:lnSpc>
                <a:spcPct val="100000"/>
              </a:lnSpc>
              <a:spcBef>
                <a:spcPts val="600"/>
              </a:spcBef>
              <a:spcAft>
                <a:spcPts val="600"/>
              </a:spcAft>
            </a:pPr>
            <a:r>
              <a:rPr lang="en-GB" altLang="en-US" dirty="0" smtClean="0"/>
              <a:t>First </a:t>
            </a:r>
            <a:r>
              <a:rPr lang="en-GB" altLang="en-US" dirty="0" smtClean="0"/>
              <a:t>of all, depending on the consideration of the extent of accident scenario development, </a:t>
            </a:r>
            <a:r>
              <a:rPr lang="en-GB" altLang="en-US" b="1" dirty="0" smtClean="0">
                <a:solidFill>
                  <a:srgbClr val="654A15"/>
                </a:solidFill>
              </a:rPr>
              <a:t>Level-1, Level-2, and Level-3 PSA are distinguished. </a:t>
            </a:r>
          </a:p>
          <a:p>
            <a:pPr marL="357188" indent="-360000">
              <a:lnSpc>
                <a:spcPct val="100000"/>
              </a:lnSpc>
              <a:spcBef>
                <a:spcPts val="600"/>
              </a:spcBef>
              <a:spcAft>
                <a:spcPts val="600"/>
              </a:spcAft>
            </a:pPr>
            <a:r>
              <a:rPr lang="en-GB" altLang="en-US" dirty="0" smtClean="0"/>
              <a:t>Next, the scope of </a:t>
            </a:r>
            <a:r>
              <a:rPr lang="en-GB" altLang="en-US" b="1" dirty="0" smtClean="0">
                <a:solidFill>
                  <a:srgbClr val="654A15"/>
                </a:solidFill>
              </a:rPr>
              <a:t>initiating events and hazards</a:t>
            </a:r>
            <a:r>
              <a:rPr lang="en-GB" altLang="en-US" dirty="0" smtClean="0"/>
              <a:t> may include </a:t>
            </a:r>
            <a:r>
              <a:rPr lang="en-GB" altLang="en-US" b="1" dirty="0" smtClean="0">
                <a:solidFill>
                  <a:schemeClr val="accent2">
                    <a:lumMod val="50000"/>
                  </a:schemeClr>
                </a:solidFill>
              </a:rPr>
              <a:t>internal initiating events  </a:t>
            </a:r>
            <a:r>
              <a:rPr lang="en-GB" altLang="en-US" dirty="0" smtClean="0"/>
              <a:t>caused by random components failures and/or human errors, </a:t>
            </a:r>
            <a:r>
              <a:rPr lang="en-GB" altLang="en-US" b="1" dirty="0" smtClean="0">
                <a:solidFill>
                  <a:schemeClr val="accent2">
                    <a:lumMod val="50000"/>
                  </a:schemeClr>
                </a:solidFill>
              </a:rPr>
              <a:t>internal hazards </a:t>
            </a:r>
            <a:r>
              <a:rPr lang="en-GB" altLang="en-US" dirty="0" smtClean="0"/>
              <a:t>such as fires and floods, and </a:t>
            </a:r>
            <a:r>
              <a:rPr lang="en-GB" altLang="en-US" b="1" dirty="0" smtClean="0">
                <a:solidFill>
                  <a:schemeClr val="accent2">
                    <a:lumMod val="50000"/>
                  </a:schemeClr>
                </a:solidFill>
              </a:rPr>
              <a:t>external hazards</a:t>
            </a:r>
            <a:r>
              <a:rPr lang="en-GB" altLang="en-US" dirty="0" smtClean="0"/>
              <a:t>, both natural (such as earthquake) and human-induced (e.g. airplane crash).</a:t>
            </a:r>
          </a:p>
          <a:p>
            <a:pPr marL="357188" indent="-360000">
              <a:lnSpc>
                <a:spcPct val="100000"/>
              </a:lnSpc>
              <a:spcBef>
                <a:spcPts val="600"/>
              </a:spcBef>
              <a:spcAft>
                <a:spcPts val="600"/>
              </a:spcAft>
            </a:pPr>
            <a:r>
              <a:rPr lang="en-GB" altLang="en-US" dirty="0" smtClean="0"/>
              <a:t>In addition, the analysis can be conducted for </a:t>
            </a:r>
            <a:r>
              <a:rPr lang="en-GB" altLang="en-US" b="1" dirty="0" smtClean="0">
                <a:solidFill>
                  <a:srgbClr val="654A15"/>
                </a:solidFill>
              </a:rPr>
              <a:t>full power</a:t>
            </a:r>
            <a:r>
              <a:rPr lang="en-GB" altLang="en-US" dirty="0" smtClean="0"/>
              <a:t> operating conditions as well as for </a:t>
            </a:r>
            <a:r>
              <a:rPr lang="en-GB" altLang="en-US" b="1" dirty="0" smtClean="0">
                <a:solidFill>
                  <a:srgbClr val="654A15"/>
                </a:solidFill>
              </a:rPr>
              <a:t>low power </a:t>
            </a:r>
            <a:r>
              <a:rPr lang="en-GB" altLang="en-US" dirty="0" smtClean="0"/>
              <a:t>and</a:t>
            </a:r>
            <a:r>
              <a:rPr lang="en-GB" altLang="en-US" b="1" dirty="0" smtClean="0"/>
              <a:t> </a:t>
            </a:r>
            <a:r>
              <a:rPr lang="en-GB" altLang="en-US" b="1" dirty="0" smtClean="0">
                <a:solidFill>
                  <a:srgbClr val="654A15"/>
                </a:solidFill>
              </a:rPr>
              <a:t>shutdown</a:t>
            </a:r>
            <a:r>
              <a:rPr lang="en-GB" altLang="en-US" dirty="0" smtClean="0"/>
              <a:t> operating modes of the plant</a:t>
            </a:r>
            <a:r>
              <a:rPr lang="en-GB" altLang="en-US" dirty="0"/>
              <a:t>.</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16</a:t>
            </a:fld>
            <a:endParaRPr lang="en-US" dirty="0"/>
          </a:p>
        </p:txBody>
      </p:sp>
    </p:spTree>
    <p:extLst>
      <p:ext uri="{BB962C8B-B14F-4D97-AF65-F5344CB8AC3E}">
        <p14:creationId xmlns:p14="http://schemas.microsoft.com/office/powerpoint/2010/main" val="11792175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9" name="Rectangle 5"/>
          <p:cNvSpPr>
            <a:spLocks noChangeArrowheads="1"/>
          </p:cNvSpPr>
          <p:nvPr/>
        </p:nvSpPr>
        <p:spPr bwMode="auto">
          <a:xfrm>
            <a:off x="385233" y="18266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pic>
        <p:nvPicPr>
          <p:cNvPr id="62468"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233" y="1419726"/>
            <a:ext cx="9148313" cy="49509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p:cNvSpPr>
            <a:spLocks noGrp="1"/>
          </p:cNvSpPr>
          <p:nvPr>
            <p:ph type="title" idx="4294967295"/>
          </p:nvPr>
        </p:nvSpPr>
        <p:spPr>
          <a:xfrm>
            <a:off x="514219" y="188914"/>
            <a:ext cx="8884444" cy="936625"/>
          </a:xfrm>
        </p:spPr>
        <p:txBody>
          <a:bodyPr/>
          <a:lstStyle/>
          <a:p>
            <a:r>
              <a:rPr lang="en-GB" altLang="en-US" dirty="0" smtClean="0"/>
              <a:t>Scope of PSA ‒ cont.</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17</a:t>
            </a:fld>
            <a:endParaRPr lang="en-US" dirty="0"/>
          </a:p>
        </p:txBody>
      </p:sp>
      <p:sp>
        <p:nvSpPr>
          <p:cNvPr id="6" name="Szövegdoboz 5"/>
          <p:cNvSpPr txBox="1"/>
          <p:nvPr/>
        </p:nvSpPr>
        <p:spPr>
          <a:xfrm>
            <a:off x="8618483" y="5990897"/>
            <a:ext cx="767255" cy="584775"/>
          </a:xfrm>
          <a:prstGeom prst="rect">
            <a:avLst/>
          </a:prstGeom>
          <a:noFill/>
        </p:spPr>
        <p:txBody>
          <a:bodyPr wrap="square" rtlCol="0">
            <a:spAutoFit/>
          </a:bodyPr>
          <a:lstStyle/>
          <a:p>
            <a:r>
              <a:rPr lang="hu-HU" sz="3200" dirty="0" smtClean="0">
                <a:solidFill>
                  <a:srgbClr val="FF0000"/>
                </a:solidFill>
                <a:latin typeface="Arial"/>
                <a:cs typeface="Arial"/>
                <a:hlinkClick r:id="" action="ppaction://hlinkshowjump?jump=lastslideviewed"/>
              </a:rPr>
              <a:t>◄</a:t>
            </a:r>
            <a:endParaRPr lang="hu-HU" sz="3200" dirty="0">
              <a:solidFill>
                <a:srgbClr val="FF0000"/>
              </a:solidFill>
            </a:endParaRPr>
          </a:p>
        </p:txBody>
      </p:sp>
      <p:sp>
        <p:nvSpPr>
          <p:cNvPr id="7" name="Szövegdoboz 6"/>
          <p:cNvSpPr txBox="1"/>
          <p:nvPr/>
        </p:nvSpPr>
        <p:spPr>
          <a:xfrm>
            <a:off x="9270123" y="5667731"/>
            <a:ext cx="641131" cy="646331"/>
          </a:xfrm>
          <a:prstGeom prst="rect">
            <a:avLst/>
          </a:prstGeom>
          <a:solidFill>
            <a:schemeClr val="accent1">
              <a:alpha val="45000"/>
            </a:schemeClr>
          </a:solidFill>
        </p:spPr>
        <p:txBody>
          <a:bodyPr wrap="square" rtlCol="0">
            <a:spAutoFit/>
          </a:bodyPr>
          <a:lstStyle/>
          <a:p>
            <a:r>
              <a:rPr lang="en-US" sz="3600" b="1" i="1" dirty="0" smtClean="0">
                <a:latin typeface="Britannic Bold" panose="020B0903060703020204" pitchFamily="34" charset="0"/>
                <a:hlinkClick r:id="rId4" action="ppaction://hlinksldjump"/>
              </a:rPr>
              <a:t>Q</a:t>
            </a:r>
            <a:endParaRPr lang="hu-HU" sz="3600" b="1" i="1" dirty="0">
              <a:latin typeface="Britannic Bold" panose="020B0903060703020204" pitchFamily="34" charset="0"/>
            </a:endParaRPr>
          </a:p>
        </p:txBody>
      </p:sp>
    </p:spTree>
    <p:extLst>
      <p:ext uri="{BB962C8B-B14F-4D97-AF65-F5344CB8AC3E}">
        <p14:creationId xmlns:p14="http://schemas.microsoft.com/office/powerpoint/2010/main" val="31683857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rmAutofit fontScale="90000"/>
          </a:bodyPr>
          <a:lstStyle/>
          <a:p>
            <a:r>
              <a:rPr lang="en-GB" altLang="en-US" dirty="0" smtClean="0"/>
              <a:t>FULL POWER PSA LEVEL 1 FOR INTERNAL INITIATORS</a:t>
            </a:r>
          </a:p>
        </p:txBody>
      </p:sp>
      <p:sp>
        <p:nvSpPr>
          <p:cNvPr id="3" name="Content Placeholder 2"/>
          <p:cNvSpPr>
            <a:spLocks noGrp="1"/>
          </p:cNvSpPr>
          <p:nvPr>
            <p:ph idx="4294967295"/>
          </p:nvPr>
        </p:nvSpPr>
        <p:spPr>
          <a:xfrm>
            <a:off x="514219" y="1484314"/>
            <a:ext cx="8884444" cy="3609633"/>
          </a:xfrm>
          <a:prstGeom prst="rect">
            <a:avLst/>
          </a:prstGeom>
          <a:solidFill>
            <a:srgbClr val="FFFFCC"/>
          </a:solidFill>
          <a:ln w="19050">
            <a:solidFill>
              <a:srgbClr val="FF9900"/>
            </a:solidFill>
          </a:ln>
        </p:spPr>
        <p:txBody>
          <a:bodyPr lIns="288000" tIns="288000" rIns="288000" bIns="288000">
            <a:spAutoFit/>
          </a:bodyPr>
          <a:lstStyle/>
          <a:p>
            <a:pPr marL="381000" indent="-381000">
              <a:lnSpc>
                <a:spcPct val="100000"/>
              </a:lnSpc>
              <a:spcBef>
                <a:spcPct val="50000"/>
              </a:spcBef>
              <a:buClr>
                <a:srgbClr val="317DBF"/>
              </a:buClr>
              <a:buNone/>
            </a:pPr>
            <a:r>
              <a:rPr lang="en-GB" altLang="en-US" sz="2800" dirty="0"/>
              <a:t>Learning objectives</a:t>
            </a:r>
          </a:p>
          <a:p>
            <a:pPr marL="381000" indent="-381000" algn="just" eaLnBrk="0" hangingPunct="0">
              <a:lnSpc>
                <a:spcPct val="100000"/>
              </a:lnSpc>
              <a:spcBef>
                <a:spcPts val="1500"/>
              </a:spcBef>
              <a:spcAft>
                <a:spcPts val="800"/>
              </a:spcAft>
              <a:buClrTx/>
              <a:buSzTx/>
              <a:buFont typeface="Arial" panose="020B0604020202020204" pitchFamily="34" charset="0"/>
              <a:buNone/>
            </a:pPr>
            <a:r>
              <a:rPr lang="en-GB" altLang="en-US" sz="2200" i="1" dirty="0" smtClean="0">
                <a:solidFill>
                  <a:srgbClr val="000000"/>
                </a:solidFill>
              </a:rPr>
              <a:t>After completing this chapter, the trainee will be able to:</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Define PSA Level 1 objectives.</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Describe the concept of fault trees.</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Describe the concept of event trees.</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Describe the concept of common cause failures and human reliability analysis</a:t>
            </a:r>
            <a:r>
              <a:rPr lang="en-GB" altLang="en-US" sz="2200" i="1" dirty="0" smtClean="0">
                <a:solidFill>
                  <a:srgbClr val="000000"/>
                </a:solidFill>
                <a:latin typeface="Arial"/>
              </a:rPr>
              <a:t>.</a:t>
            </a:r>
          </a:p>
        </p:txBody>
      </p:sp>
      <p:sp>
        <p:nvSpPr>
          <p:cNvPr id="4" name="Slide Number Placeholder 3"/>
          <p:cNvSpPr txBox="1">
            <a:spLocks noGrp="1"/>
          </p:cNvSpPr>
          <p:nvPr/>
        </p:nvSpPr>
        <p:spPr>
          <a:xfrm>
            <a:off x="9034066" y="188913"/>
            <a:ext cx="638042" cy="368300"/>
          </a:xfrm>
          <a:prstGeom prst="rect">
            <a:avLst/>
          </a:prstGeom>
          <a:noFill/>
        </p:spPr>
        <p:txBody>
          <a:bodyPr lIns="36000" tIns="36000" rIns="36000" bIns="360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667EE7DD-8A15-4315-B7AD-CD709F59877D}" type="slidenum">
              <a:rPr lang="sl-SI" altLang="en-US" sz="1200">
                <a:solidFill>
                  <a:srgbClr val="898989"/>
                </a:solidFill>
                <a:latin typeface="Arial" panose="020B0604020202020204" pitchFamily="34" charset="0"/>
                <a:cs typeface="Arial" panose="020B0604020202020204" pitchFamily="34" charset="0"/>
              </a:rPr>
              <a:pPr algn="r"/>
              <a:t>18</a:t>
            </a:fld>
            <a:endParaRPr lang="sl-SI" altLang="en-US" sz="1200">
              <a:solidFill>
                <a:srgbClr val="898989"/>
              </a:solidFill>
              <a:latin typeface="Arial" panose="020B0604020202020204" pitchFamily="34" charset="0"/>
              <a:cs typeface="Arial" panose="020B0604020202020204" pitchFamily="34" charset="0"/>
            </a:endParaRPr>
          </a:p>
        </p:txBody>
      </p:sp>
      <p:sp>
        <p:nvSpPr>
          <p:cNvPr id="5" name="Dia számának helye 4"/>
          <p:cNvSpPr>
            <a:spLocks noGrp="1"/>
          </p:cNvSpPr>
          <p:nvPr>
            <p:ph type="sldNum" sz="quarter" idx="12"/>
          </p:nvPr>
        </p:nvSpPr>
        <p:spPr/>
        <p:txBody>
          <a:bodyPr/>
          <a:lstStyle/>
          <a:p>
            <a:fld id="{23A0628E-C12F-4F8C-9895-BCD5E30100D3}" type="slidenum">
              <a:rPr lang="en-US" smtClean="0"/>
              <a:pPr/>
              <a:t>18</a:t>
            </a:fld>
            <a:endParaRPr lang="en-US" dirty="0"/>
          </a:p>
        </p:txBody>
      </p:sp>
    </p:spTree>
    <p:extLst>
      <p:ext uri="{BB962C8B-B14F-4D97-AF65-F5344CB8AC3E}">
        <p14:creationId xmlns:p14="http://schemas.microsoft.com/office/powerpoint/2010/main" val="12627086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p:cNvSpPr>
          <p:nvPr>
            <p:ph type="title" idx="4294967295"/>
          </p:nvPr>
        </p:nvSpPr>
        <p:spPr/>
        <p:txBody>
          <a:bodyPr/>
          <a:lstStyle/>
          <a:p>
            <a:r>
              <a:rPr lang="en-GB" altLang="en-US" dirty="0" smtClean="0"/>
              <a:t>Use of PSA information</a:t>
            </a:r>
            <a:endParaRPr lang="en-US" altLang="en-US" dirty="0" smtClean="0"/>
          </a:p>
        </p:txBody>
      </p:sp>
      <p:sp>
        <p:nvSpPr>
          <p:cNvPr id="66563"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marL="357188" indent="-360000">
              <a:lnSpc>
                <a:spcPct val="100000"/>
              </a:lnSpc>
              <a:spcBef>
                <a:spcPts val="600"/>
              </a:spcBef>
              <a:spcAft>
                <a:spcPts val="600"/>
              </a:spcAft>
            </a:pPr>
            <a:r>
              <a:rPr lang="en-GB" altLang="en-US" dirty="0" smtClean="0"/>
              <a:t>A </a:t>
            </a:r>
            <a:r>
              <a:rPr lang="en-GB" altLang="en-US" b="1" dirty="0" smtClean="0">
                <a:solidFill>
                  <a:srgbClr val="654A15"/>
                </a:solidFill>
              </a:rPr>
              <a:t>PSA Level 1</a:t>
            </a:r>
            <a:r>
              <a:rPr lang="en-GB" altLang="en-US" dirty="0" smtClean="0"/>
              <a:t> gives the </a:t>
            </a:r>
            <a:r>
              <a:rPr lang="en-GB" altLang="en-US" b="1" dirty="0" smtClean="0">
                <a:solidFill>
                  <a:srgbClr val="654A15"/>
                </a:solidFill>
              </a:rPr>
              <a:t>information</a:t>
            </a:r>
            <a:r>
              <a:rPr lang="en-GB" altLang="en-US" dirty="0" smtClean="0"/>
              <a:t> that is very </a:t>
            </a:r>
            <a:r>
              <a:rPr lang="en-GB" altLang="en-US" b="1" dirty="0" smtClean="0">
                <a:solidFill>
                  <a:srgbClr val="654A15"/>
                </a:solidFill>
              </a:rPr>
              <a:t>useful to</a:t>
            </a:r>
            <a:r>
              <a:rPr lang="en-GB" altLang="en-US" dirty="0" smtClean="0"/>
              <a:t> analyse the safety of the nuclear plants, including: </a:t>
            </a:r>
          </a:p>
          <a:p>
            <a:pPr marL="720000" lvl="1" indent="-360000">
              <a:lnSpc>
                <a:spcPct val="100000"/>
              </a:lnSpc>
              <a:spcBef>
                <a:spcPts val="300"/>
              </a:spcBef>
              <a:spcAft>
                <a:spcPts val="300"/>
              </a:spcAft>
            </a:pPr>
            <a:r>
              <a:rPr lang="en-GB" altLang="en-US" dirty="0" smtClean="0"/>
              <a:t>The </a:t>
            </a:r>
            <a:r>
              <a:rPr lang="en-GB" altLang="en-US" b="1" dirty="0" smtClean="0">
                <a:solidFill>
                  <a:schemeClr val="accent2">
                    <a:lumMod val="50000"/>
                  </a:schemeClr>
                </a:solidFill>
              </a:rPr>
              <a:t>dominant accident sequences </a:t>
            </a:r>
            <a:r>
              <a:rPr lang="en-GB" altLang="en-US" dirty="0" smtClean="0"/>
              <a:t>leading to core damage; </a:t>
            </a:r>
          </a:p>
          <a:p>
            <a:pPr marL="720000" lvl="1" indent="-360000">
              <a:lnSpc>
                <a:spcPct val="100000"/>
              </a:lnSpc>
              <a:spcBef>
                <a:spcPts val="300"/>
              </a:spcBef>
              <a:spcAft>
                <a:spcPts val="300"/>
              </a:spcAft>
            </a:pPr>
            <a:r>
              <a:rPr lang="en-GB" altLang="en-US" dirty="0" smtClean="0"/>
              <a:t>Systems, initiating events, components and human actions that are important for safety and their </a:t>
            </a:r>
            <a:r>
              <a:rPr lang="en-GB" altLang="en-US" b="1" dirty="0" smtClean="0">
                <a:solidFill>
                  <a:schemeClr val="accent2">
                    <a:lumMod val="50000"/>
                  </a:schemeClr>
                </a:solidFill>
              </a:rPr>
              <a:t>importance measures</a:t>
            </a:r>
            <a:r>
              <a:rPr lang="en-GB" altLang="en-US" dirty="0" smtClean="0"/>
              <a:t>; </a:t>
            </a:r>
          </a:p>
          <a:p>
            <a:pPr marL="720000" lvl="1" indent="-360000">
              <a:lnSpc>
                <a:spcPct val="100000"/>
              </a:lnSpc>
              <a:spcBef>
                <a:spcPts val="300"/>
              </a:spcBef>
              <a:spcAft>
                <a:spcPts val="300"/>
              </a:spcAft>
            </a:pPr>
            <a:r>
              <a:rPr lang="en-GB" altLang="en-US" dirty="0" smtClean="0"/>
              <a:t>Important </a:t>
            </a:r>
            <a:r>
              <a:rPr lang="en-GB" altLang="en-US" b="1" dirty="0" smtClean="0">
                <a:solidFill>
                  <a:schemeClr val="accent2">
                    <a:lumMod val="50000"/>
                  </a:schemeClr>
                </a:solidFill>
              </a:rPr>
              <a:t>dependencies</a:t>
            </a:r>
            <a:r>
              <a:rPr lang="en-GB" altLang="en-US" dirty="0" smtClean="0">
                <a:solidFill>
                  <a:schemeClr val="accent2">
                    <a:lumMod val="50000"/>
                  </a:schemeClr>
                </a:solidFill>
              </a:rPr>
              <a:t> </a:t>
            </a:r>
            <a:r>
              <a:rPr lang="en-GB" altLang="en-US" dirty="0" smtClean="0"/>
              <a:t>between systems, components, and human actions;</a:t>
            </a:r>
          </a:p>
          <a:p>
            <a:pPr marL="720000" lvl="1" indent="-360000">
              <a:lnSpc>
                <a:spcPct val="100000"/>
              </a:lnSpc>
              <a:spcBef>
                <a:spcPts val="300"/>
              </a:spcBef>
              <a:spcAft>
                <a:spcPts val="300"/>
              </a:spcAft>
            </a:pPr>
            <a:r>
              <a:rPr lang="en-GB" altLang="en-US" dirty="0" smtClean="0"/>
              <a:t>Impact of different </a:t>
            </a:r>
            <a:r>
              <a:rPr lang="en-GB" altLang="en-US" b="1" dirty="0" smtClean="0">
                <a:solidFill>
                  <a:schemeClr val="accent2">
                    <a:lumMod val="50000"/>
                  </a:schemeClr>
                </a:solidFill>
              </a:rPr>
              <a:t>uncertainties</a:t>
            </a:r>
            <a:r>
              <a:rPr lang="en-GB" altLang="en-US" dirty="0" smtClean="0">
                <a:solidFill>
                  <a:schemeClr val="accent2">
                    <a:lumMod val="50000"/>
                  </a:schemeClr>
                </a:solidFill>
              </a:rPr>
              <a:t> </a:t>
            </a:r>
            <a:r>
              <a:rPr lang="en-GB" altLang="en-US" dirty="0" smtClean="0"/>
              <a:t>on the estimates and insights.</a:t>
            </a:r>
          </a:p>
          <a:p>
            <a:pPr>
              <a:spcBef>
                <a:spcPts val="300"/>
              </a:spcBef>
              <a:spcAft>
                <a:spcPts val="300"/>
              </a:spcAft>
            </a:pPr>
            <a:r>
              <a:rPr lang="en-GB" altLang="en-US" b="1" dirty="0" smtClean="0"/>
              <a:t>The</a:t>
            </a:r>
            <a:r>
              <a:rPr lang="en-GB" altLang="en-US" b="1" dirty="0" smtClean="0">
                <a:solidFill>
                  <a:srgbClr val="654A15"/>
                </a:solidFill>
              </a:rPr>
              <a:t> full power level </a:t>
            </a:r>
            <a:r>
              <a:rPr lang="en-GB" altLang="en-US" b="1" dirty="0">
                <a:solidFill>
                  <a:srgbClr val="654A15"/>
                </a:solidFill>
              </a:rPr>
              <a:t>1 </a:t>
            </a:r>
            <a:r>
              <a:rPr lang="en-GB" altLang="en-US" b="1" dirty="0" smtClean="0">
                <a:solidFill>
                  <a:srgbClr val="654A15"/>
                </a:solidFill>
              </a:rPr>
              <a:t>PSA </a:t>
            </a:r>
            <a:r>
              <a:rPr lang="en-GB" altLang="en-US" dirty="0" smtClean="0"/>
              <a:t>(FP PSA) </a:t>
            </a:r>
            <a:r>
              <a:rPr lang="en-GB" altLang="en-US" dirty="0"/>
              <a:t>have now been carried out for </a:t>
            </a:r>
            <a:r>
              <a:rPr lang="en-GB" altLang="en-US" b="1" dirty="0">
                <a:solidFill>
                  <a:srgbClr val="654A15"/>
                </a:solidFill>
              </a:rPr>
              <a:t>most nuclear power </a:t>
            </a:r>
            <a:r>
              <a:rPr lang="en-GB" altLang="en-US" b="1" dirty="0" smtClean="0">
                <a:solidFill>
                  <a:srgbClr val="654A15"/>
                </a:solidFill>
              </a:rPr>
              <a:t>plants,</a:t>
            </a:r>
            <a:r>
              <a:rPr lang="en-GB" altLang="en-US" dirty="0" smtClean="0"/>
              <a:t> </a:t>
            </a:r>
            <a:r>
              <a:rPr lang="en-GB" altLang="en-US" dirty="0"/>
              <a:t>worldwide. </a:t>
            </a:r>
          </a:p>
          <a:p>
            <a:pPr>
              <a:spcBef>
                <a:spcPts val="300"/>
              </a:spcBef>
              <a:spcAft>
                <a:spcPts val="300"/>
              </a:spcAft>
            </a:pP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19</a:t>
            </a:fld>
            <a:endParaRPr lang="en-US" dirty="0"/>
          </a:p>
        </p:txBody>
      </p:sp>
    </p:spTree>
    <p:extLst>
      <p:ext uri="{BB962C8B-B14F-4D97-AF65-F5344CB8AC3E}">
        <p14:creationId xmlns:p14="http://schemas.microsoft.com/office/powerpoint/2010/main" val="2005105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Lerning objectives</a:t>
            </a:r>
            <a:endParaRPr lang="en-GB" dirty="0"/>
          </a:p>
        </p:txBody>
      </p:sp>
      <p:sp>
        <p:nvSpPr>
          <p:cNvPr id="3" name="Content Placeholder 2"/>
          <p:cNvSpPr>
            <a:spLocks noGrp="1"/>
          </p:cNvSpPr>
          <p:nvPr>
            <p:ph idx="1"/>
          </p:nvPr>
        </p:nvSpPr>
        <p:spPr/>
        <p:txBody>
          <a:bodyPr/>
          <a:lstStyle/>
          <a:p>
            <a:pPr marL="381000" indent="-381000" algn="just" eaLnBrk="0" hangingPunct="0">
              <a:spcBef>
                <a:spcPts val="1500"/>
              </a:spcBef>
              <a:spcAft>
                <a:spcPts val="800"/>
              </a:spcAft>
              <a:buNone/>
            </a:pPr>
            <a:r>
              <a:rPr lang="en-US" altLang="en-US" dirty="0" smtClean="0">
                <a:solidFill>
                  <a:srgbClr val="FF0000"/>
                </a:solidFill>
              </a:rPr>
              <a:t>After completing,</a:t>
            </a:r>
            <a:r>
              <a:rPr lang="en-US" altLang="en-US" b="1" cap="all" dirty="0" smtClean="0">
                <a:solidFill>
                  <a:srgbClr val="FF0000"/>
                </a:solidFill>
              </a:rPr>
              <a:t> </a:t>
            </a:r>
            <a:r>
              <a:rPr lang="en-US" altLang="en-US" b="1" cap="all" dirty="0">
                <a:solidFill>
                  <a:srgbClr val="FF0000"/>
                </a:solidFill>
              </a:rPr>
              <a:t>module 7</a:t>
            </a:r>
            <a:r>
              <a:rPr lang="en-US" altLang="en-US" dirty="0" smtClean="0">
                <a:solidFill>
                  <a:srgbClr val="FF0000"/>
                </a:solidFill>
              </a:rPr>
              <a:t> about </a:t>
            </a:r>
            <a:r>
              <a:rPr lang="en-US" altLang="en-US" b="1" dirty="0" smtClean="0">
                <a:solidFill>
                  <a:srgbClr val="FF0000"/>
                </a:solidFill>
              </a:rPr>
              <a:t>Probabilistic Safety Assessment</a:t>
            </a:r>
            <a:r>
              <a:rPr lang="en-US" altLang="en-US" dirty="0" smtClean="0">
                <a:solidFill>
                  <a:srgbClr val="FF0000"/>
                </a:solidFill>
              </a:rPr>
              <a:t> the trainee will be able to:</a:t>
            </a:r>
          </a:p>
          <a:p>
            <a:pPr marL="457200" indent="-457200" eaLnBrk="0" hangingPunct="0">
              <a:spcBef>
                <a:spcPct val="20000"/>
              </a:spcBef>
              <a:spcAft>
                <a:spcPct val="0"/>
              </a:spcAft>
              <a:buClrTx/>
              <a:buSzTx/>
              <a:buFont typeface="+mj-lt"/>
              <a:buAutoNum type="arabicPeriod"/>
            </a:pPr>
            <a:r>
              <a:rPr lang="en-US" altLang="en-US" i="1" dirty="0" smtClean="0">
                <a:solidFill>
                  <a:srgbClr val="FF0000"/>
                </a:solidFill>
                <a:latin typeface="Arial"/>
              </a:rPr>
              <a:t>Describe the main purpose of performing probabilistic safety analyses.</a:t>
            </a:r>
          </a:p>
          <a:p>
            <a:pPr marL="457200" indent="-457200" eaLnBrk="0" hangingPunct="0">
              <a:spcBef>
                <a:spcPct val="20000"/>
              </a:spcBef>
              <a:spcAft>
                <a:spcPct val="0"/>
              </a:spcAft>
              <a:buClrTx/>
              <a:buSzTx/>
              <a:buFont typeface="+mj-lt"/>
              <a:buAutoNum type="arabicPeriod"/>
            </a:pPr>
            <a:r>
              <a:rPr lang="en-GB" altLang="en-US" i="1" dirty="0" smtClean="0">
                <a:solidFill>
                  <a:srgbClr val="FF0000"/>
                </a:solidFill>
                <a:latin typeface="Arial"/>
              </a:rPr>
              <a:t>Identify </a:t>
            </a:r>
            <a:r>
              <a:rPr lang="en-GB" altLang="en-US" i="1" dirty="0">
                <a:solidFill>
                  <a:srgbClr val="FF0000"/>
                </a:solidFill>
                <a:latin typeface="Arial"/>
              </a:rPr>
              <a:t>the main types and the </a:t>
            </a:r>
            <a:r>
              <a:rPr lang="en-GB" altLang="en-US" i="1" dirty="0" smtClean="0">
                <a:solidFill>
                  <a:srgbClr val="FF0000"/>
                </a:solidFill>
                <a:latin typeface="Arial"/>
              </a:rPr>
              <a:t>scope</a:t>
            </a:r>
            <a:r>
              <a:rPr lang="hu-HU" altLang="en-US" i="1" dirty="0" smtClean="0">
                <a:solidFill>
                  <a:srgbClr val="FF0000"/>
                </a:solidFill>
                <a:latin typeface="Arial"/>
              </a:rPr>
              <a:t>s of</a:t>
            </a:r>
            <a:r>
              <a:rPr lang="en-GB" altLang="en-US" i="1" dirty="0" smtClean="0">
                <a:solidFill>
                  <a:srgbClr val="FF0000"/>
                </a:solidFill>
                <a:latin typeface="Arial"/>
              </a:rPr>
              <a:t> </a:t>
            </a:r>
            <a:r>
              <a:rPr lang="en-GB" altLang="en-US" i="1" dirty="0">
                <a:solidFill>
                  <a:srgbClr val="FF0000"/>
                </a:solidFill>
                <a:latin typeface="Arial"/>
              </a:rPr>
              <a:t>probabilistic safety </a:t>
            </a:r>
            <a:r>
              <a:rPr lang="en-GB" altLang="en-US" i="1" dirty="0" smtClean="0">
                <a:solidFill>
                  <a:srgbClr val="FF0000"/>
                </a:solidFill>
                <a:latin typeface="Arial"/>
              </a:rPr>
              <a:t>assessment</a:t>
            </a:r>
            <a:r>
              <a:rPr lang="hu-HU" altLang="en-US" i="1" dirty="0" smtClean="0">
                <a:solidFill>
                  <a:srgbClr val="FF0000"/>
                </a:solidFill>
                <a:latin typeface="Arial"/>
              </a:rPr>
              <a:t>s</a:t>
            </a:r>
            <a:r>
              <a:rPr lang="en-GB" altLang="en-US" i="1" dirty="0" smtClean="0">
                <a:solidFill>
                  <a:srgbClr val="FF0000"/>
                </a:solidFill>
                <a:latin typeface="Arial"/>
              </a:rPr>
              <a:t>.</a:t>
            </a:r>
            <a:endParaRPr lang="en-GB" altLang="en-US" i="1" dirty="0">
              <a:solidFill>
                <a:srgbClr val="FF0000"/>
              </a:solidFill>
              <a:latin typeface="Arial"/>
            </a:endParaRPr>
          </a:p>
          <a:p>
            <a:pPr marL="457200" indent="-457200" eaLnBrk="0" hangingPunct="0">
              <a:spcBef>
                <a:spcPct val="20000"/>
              </a:spcBef>
              <a:spcAft>
                <a:spcPct val="0"/>
              </a:spcAft>
              <a:buClrTx/>
              <a:buSzTx/>
              <a:buFont typeface="+mj-lt"/>
              <a:buAutoNum type="arabicPeriod"/>
            </a:pPr>
            <a:r>
              <a:rPr lang="en-GB" altLang="en-US" i="1" dirty="0" smtClean="0">
                <a:solidFill>
                  <a:srgbClr val="FF0000"/>
                </a:solidFill>
                <a:latin typeface="Arial"/>
              </a:rPr>
              <a:t>Understand the main methodologies used in PSA analyses.</a:t>
            </a:r>
            <a:endParaRPr lang="hu-HU" altLang="en-US" i="1" dirty="0" smtClean="0">
              <a:solidFill>
                <a:srgbClr val="FF0000"/>
              </a:solidFill>
              <a:latin typeface="Arial"/>
            </a:endParaRPr>
          </a:p>
          <a:p>
            <a:pPr marL="457200" indent="-457200" eaLnBrk="0" hangingPunct="0">
              <a:spcBef>
                <a:spcPct val="20000"/>
              </a:spcBef>
              <a:spcAft>
                <a:spcPct val="0"/>
              </a:spcAft>
              <a:buClrTx/>
              <a:buSzTx/>
              <a:buFont typeface="+mj-lt"/>
              <a:buAutoNum type="arabicPeriod"/>
            </a:pPr>
            <a:r>
              <a:rPr lang="en-GB" altLang="en-US" i="1" dirty="0" smtClean="0">
                <a:solidFill>
                  <a:srgbClr val="FF0000"/>
                </a:solidFill>
                <a:latin typeface="Arial"/>
              </a:rPr>
              <a:t>Identify the most important applications of PSA</a:t>
            </a:r>
          </a:p>
          <a:p>
            <a:pPr marL="457200" indent="-457200" eaLnBrk="0" hangingPunct="0">
              <a:spcBef>
                <a:spcPct val="20000"/>
              </a:spcBef>
              <a:spcAft>
                <a:spcPct val="0"/>
              </a:spcAft>
              <a:buClrTx/>
              <a:buSzTx/>
              <a:buFont typeface="+mj-lt"/>
              <a:buAutoNum type="arabicPeriod"/>
            </a:pPr>
            <a:endParaRPr lang="en-GB" altLang="en-US" i="1" dirty="0">
              <a:latin typeface="Arial"/>
            </a:endParaRPr>
          </a:p>
        </p:txBody>
      </p:sp>
      <p:sp>
        <p:nvSpPr>
          <p:cNvPr id="6" name="Slide Number Placeholder 5"/>
          <p:cNvSpPr>
            <a:spLocks noGrp="1"/>
          </p:cNvSpPr>
          <p:nvPr>
            <p:ph type="sldNum" sz="quarter" idx="12"/>
          </p:nvPr>
        </p:nvSpPr>
        <p:spPr/>
        <p:txBody>
          <a:bodyPr/>
          <a:lstStyle/>
          <a:p>
            <a:fld id="{23A0628E-C12F-4F8C-9895-BCD5E30100D3}" type="slidenum">
              <a:rPr lang="en-US" smtClean="0"/>
              <a:pPr/>
              <a:t>2</a:t>
            </a:fld>
            <a:endParaRPr lang="en-US" dirty="0"/>
          </a:p>
        </p:txBody>
      </p:sp>
    </p:spTree>
    <p:extLst>
      <p:ext uri="{BB962C8B-B14F-4D97-AF65-F5344CB8AC3E}">
        <p14:creationId xmlns:p14="http://schemas.microsoft.com/office/powerpoint/2010/main" val="30159887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p:cNvSpPr>
          <p:nvPr>
            <p:ph type="title" idx="4294967295"/>
          </p:nvPr>
        </p:nvSpPr>
        <p:spPr/>
        <p:txBody>
          <a:bodyPr/>
          <a:lstStyle/>
          <a:p>
            <a:r>
              <a:rPr lang="en-GB" altLang="en-US" dirty="0" smtClean="0"/>
              <a:t>Internal initiators</a:t>
            </a:r>
            <a:endParaRPr lang="en-US" altLang="en-US" dirty="0" smtClean="0"/>
          </a:p>
        </p:txBody>
      </p:sp>
      <p:sp>
        <p:nvSpPr>
          <p:cNvPr id="68611"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10000"/>
          </a:bodyPr>
          <a:lstStyle/>
          <a:p>
            <a:pPr marL="357188" indent="-360000">
              <a:lnSpc>
                <a:spcPct val="100000"/>
              </a:lnSpc>
              <a:spcBef>
                <a:spcPts val="600"/>
              </a:spcBef>
              <a:spcAft>
                <a:spcPts val="600"/>
              </a:spcAft>
            </a:pPr>
            <a:r>
              <a:rPr lang="en-GB" altLang="en-US" b="1" dirty="0" smtClean="0">
                <a:solidFill>
                  <a:srgbClr val="654A15"/>
                </a:solidFill>
              </a:rPr>
              <a:t>PSA for nominal power</a:t>
            </a:r>
            <a:r>
              <a:rPr lang="en-GB" altLang="en-US" dirty="0" smtClean="0"/>
              <a:t> for </a:t>
            </a:r>
            <a:r>
              <a:rPr lang="en-GB" altLang="en-US" b="1" dirty="0" smtClean="0">
                <a:solidFill>
                  <a:srgbClr val="654A15"/>
                </a:solidFill>
              </a:rPr>
              <a:t>internal initiating events</a:t>
            </a:r>
            <a:r>
              <a:rPr lang="en-GB" altLang="en-US" dirty="0" smtClean="0"/>
              <a:t> (IE) highlighted on </a:t>
            </a:r>
            <a:r>
              <a:rPr lang="en-GB" altLang="en-US" dirty="0" smtClean="0">
                <a:hlinkClick r:id="rId3" action="ppaction://hlinksldjump"/>
              </a:rPr>
              <a:t>Figure 2.1</a:t>
            </a:r>
            <a:r>
              <a:rPr lang="en-GB" altLang="en-US" dirty="0" smtClean="0"/>
              <a:t> usually receive the </a:t>
            </a:r>
            <a:r>
              <a:rPr lang="en-GB" altLang="en-US" b="1" dirty="0" smtClean="0">
                <a:solidFill>
                  <a:srgbClr val="654A15"/>
                </a:solidFill>
              </a:rPr>
              <a:t>most attention</a:t>
            </a:r>
            <a:r>
              <a:rPr lang="en-GB" altLang="en-US" dirty="0" smtClean="0"/>
              <a:t>, and their frequencies are generally less difficult to estimate than the frequencies of IEs induced by internal and external hazards. </a:t>
            </a:r>
          </a:p>
          <a:p>
            <a:pPr marL="357188">
              <a:spcAft>
                <a:spcPts val="600"/>
              </a:spcAft>
            </a:pPr>
            <a:r>
              <a:rPr lang="en-GB" altLang="en-US" dirty="0" smtClean="0"/>
              <a:t>The determination of internal </a:t>
            </a:r>
            <a:r>
              <a:rPr lang="en-GB" altLang="en-US" dirty="0"/>
              <a:t>IEs </a:t>
            </a:r>
            <a:r>
              <a:rPr lang="en-GB" altLang="en-US" dirty="0" smtClean="0"/>
              <a:t>is typically based on the </a:t>
            </a:r>
            <a:r>
              <a:rPr lang="en-GB" altLang="en-US" b="1" dirty="0" smtClean="0">
                <a:solidFill>
                  <a:srgbClr val="654A15"/>
                </a:solidFill>
              </a:rPr>
              <a:t>operating experience</a:t>
            </a:r>
            <a:r>
              <a:rPr lang="en-GB" altLang="en-US" dirty="0" smtClean="0"/>
              <a:t> and engineering analyses. </a:t>
            </a:r>
          </a:p>
          <a:p>
            <a:pPr marL="357188">
              <a:spcAft>
                <a:spcPts val="600"/>
              </a:spcAft>
            </a:pPr>
            <a:r>
              <a:rPr lang="en-GB" altLang="en-US" dirty="0" smtClean="0"/>
              <a:t>In addition, the model for Level-1 PSA for</a:t>
            </a:r>
            <a:r>
              <a:rPr lang="en-GB" altLang="en-US" b="1" dirty="0" smtClean="0">
                <a:solidFill>
                  <a:srgbClr val="654A15"/>
                </a:solidFill>
              </a:rPr>
              <a:t> internal </a:t>
            </a:r>
            <a:r>
              <a:rPr lang="en-GB" altLang="en-US" b="1" dirty="0">
                <a:solidFill>
                  <a:srgbClr val="654A15"/>
                </a:solidFill>
              </a:rPr>
              <a:t>IEs serves </a:t>
            </a:r>
            <a:r>
              <a:rPr lang="en-GB" altLang="en-US" b="1" dirty="0" smtClean="0">
                <a:solidFill>
                  <a:srgbClr val="654A15"/>
                </a:solidFill>
              </a:rPr>
              <a:t>as a</a:t>
            </a:r>
            <a:r>
              <a:rPr lang="en-GB" altLang="en-US" b="1" dirty="0" smtClean="0">
                <a:solidFill>
                  <a:schemeClr val="accent2">
                    <a:lumMod val="50000"/>
                  </a:schemeClr>
                </a:solidFill>
              </a:rPr>
              <a:t> basis </a:t>
            </a:r>
            <a:r>
              <a:rPr lang="en-GB" altLang="en-US" dirty="0" smtClean="0"/>
              <a:t>for PSA for the hazards of other types, other operational modes and levels.</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20</a:t>
            </a:fld>
            <a:endParaRPr lang="en-US" dirty="0"/>
          </a:p>
        </p:txBody>
      </p:sp>
    </p:spTree>
    <p:extLst>
      <p:ext uri="{BB962C8B-B14F-4D97-AF65-F5344CB8AC3E}">
        <p14:creationId xmlns:p14="http://schemas.microsoft.com/office/powerpoint/2010/main" val="2602535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p:cNvSpPr>
          <p:nvPr>
            <p:ph type="title" idx="4294967295"/>
          </p:nvPr>
        </p:nvSpPr>
        <p:spPr/>
        <p:txBody>
          <a:bodyPr/>
          <a:lstStyle/>
          <a:p>
            <a:pPr marL="533400" indent="-533400"/>
            <a:r>
              <a:rPr lang="en-GB" altLang="en-US" dirty="0" smtClean="0"/>
              <a:t>The essence of level 1 PSA</a:t>
            </a:r>
            <a:endParaRPr lang="en-US" altLang="en-US" dirty="0" smtClean="0"/>
          </a:p>
        </p:txBody>
      </p:sp>
      <p:sp>
        <p:nvSpPr>
          <p:cNvPr id="70659" name="Rectangle 3"/>
          <p:cNvSpPr>
            <a:spLocks noGrp="1" noChangeArrowheads="1"/>
          </p:cNvSpPr>
          <p:nvPr>
            <p:ph type="body" idx="4294967295"/>
          </p:nvPr>
        </p:nvSpPr>
        <p:spPr bwMode="auto">
          <a:xfrm>
            <a:off x="50606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10000"/>
          </a:bodyPr>
          <a:lstStyle/>
          <a:p>
            <a:pPr marL="357188" indent="-360000">
              <a:lnSpc>
                <a:spcPct val="100000"/>
              </a:lnSpc>
              <a:spcBef>
                <a:spcPts val="600"/>
              </a:spcBef>
              <a:spcAft>
                <a:spcPts val="600"/>
              </a:spcAft>
            </a:pPr>
            <a:r>
              <a:rPr lang="en-GB" altLang="en-US" dirty="0" smtClean="0"/>
              <a:t>Since the aim of a PSA is to </a:t>
            </a:r>
            <a:r>
              <a:rPr lang="en-GB" altLang="en-US" b="1" dirty="0" smtClean="0">
                <a:solidFill>
                  <a:srgbClr val="654A15"/>
                </a:solidFill>
              </a:rPr>
              <a:t>assess the probability</a:t>
            </a:r>
            <a:r>
              <a:rPr lang="en-GB" altLang="en-US" dirty="0" smtClean="0"/>
              <a:t> of </a:t>
            </a:r>
            <a:r>
              <a:rPr lang="en-GB" altLang="en-US" b="1" dirty="0" smtClean="0">
                <a:solidFill>
                  <a:srgbClr val="654A15"/>
                </a:solidFill>
              </a:rPr>
              <a:t>rare events</a:t>
            </a:r>
            <a:r>
              <a:rPr lang="en-GB" altLang="en-US" dirty="0" smtClean="0"/>
              <a:t> where no direct statistics is available, the general approach is to consider the result as a combination of events with an observable frequency.</a:t>
            </a:r>
          </a:p>
          <a:p>
            <a:pPr marL="357188" indent="-360000">
              <a:lnSpc>
                <a:spcPct val="100000"/>
              </a:lnSpc>
              <a:spcBef>
                <a:spcPts val="600"/>
              </a:spcBef>
              <a:spcAft>
                <a:spcPts val="600"/>
              </a:spcAft>
            </a:pPr>
            <a:r>
              <a:rPr lang="en-GB" altLang="en-US" dirty="0" smtClean="0"/>
              <a:t>More precisely, the </a:t>
            </a:r>
            <a:r>
              <a:rPr lang="en-GB" altLang="en-US" b="1" dirty="0" smtClean="0">
                <a:solidFill>
                  <a:srgbClr val="654A15"/>
                </a:solidFill>
              </a:rPr>
              <a:t>core damage</a:t>
            </a:r>
            <a:r>
              <a:rPr lang="en-GB" altLang="en-US" dirty="0" smtClean="0"/>
              <a:t> event is considered to be the result of diverse combinations of hardware and/or human failures, of which the probabilities can be estimated. . </a:t>
            </a:r>
          </a:p>
          <a:p>
            <a:pPr marL="357188" indent="-360000">
              <a:lnSpc>
                <a:spcPct val="100000"/>
              </a:lnSpc>
              <a:spcBef>
                <a:spcPts val="600"/>
              </a:spcBef>
              <a:spcAft>
                <a:spcPts val="600"/>
              </a:spcAft>
            </a:pPr>
            <a:r>
              <a:rPr lang="en-GB" altLang="en-US" dirty="0" smtClean="0"/>
              <a:t>The general PSA approach is then to identify </a:t>
            </a:r>
            <a:r>
              <a:rPr lang="en-GB" altLang="en-US" b="1" dirty="0" smtClean="0">
                <a:solidFill>
                  <a:srgbClr val="654A15"/>
                </a:solidFill>
              </a:rPr>
              <a:t>all credible event sequences</a:t>
            </a:r>
            <a:r>
              <a:rPr lang="en-GB" altLang="en-US" dirty="0" smtClean="0"/>
              <a:t> that could lead to core damage and to evaluate their frequency, relying on the basic event probabilities.</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21</a:t>
            </a:fld>
            <a:endParaRPr lang="en-US" dirty="0"/>
          </a:p>
        </p:txBody>
      </p:sp>
    </p:spTree>
    <p:extLst>
      <p:ext uri="{BB962C8B-B14F-4D97-AF65-F5344CB8AC3E}">
        <p14:creationId xmlns:p14="http://schemas.microsoft.com/office/powerpoint/2010/main" val="3566289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p:cNvSpPr>
          <p:nvPr>
            <p:ph type="title" idx="4294967295"/>
          </p:nvPr>
        </p:nvSpPr>
        <p:spPr/>
        <p:txBody>
          <a:bodyPr/>
          <a:lstStyle/>
          <a:p>
            <a:r>
              <a:rPr lang="en-GB" altLang="en-US" dirty="0" smtClean="0"/>
              <a:t>Steps of level 1 PSA</a:t>
            </a:r>
            <a:endParaRPr lang="en-US" altLang="en-US" dirty="0" smtClean="0"/>
          </a:p>
        </p:txBody>
      </p:sp>
      <p:sp>
        <p:nvSpPr>
          <p:cNvPr id="72707"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lnSpcReduction="10000"/>
          </a:bodyPr>
          <a:lstStyle/>
          <a:p>
            <a:pPr marL="357188" indent="-360000">
              <a:lnSpc>
                <a:spcPct val="100000"/>
              </a:lnSpc>
              <a:spcBef>
                <a:spcPts val="600"/>
              </a:spcBef>
              <a:spcAft>
                <a:spcPts val="600"/>
              </a:spcAft>
            </a:pPr>
            <a:r>
              <a:rPr lang="en-GB" altLang="en-US" dirty="0" smtClean="0"/>
              <a:t>The </a:t>
            </a:r>
            <a:r>
              <a:rPr lang="en-GB" altLang="en-US" b="1" dirty="0" smtClean="0">
                <a:solidFill>
                  <a:srgbClr val="654A15"/>
                </a:solidFill>
              </a:rPr>
              <a:t>steps of the study</a:t>
            </a:r>
            <a:r>
              <a:rPr lang="en-GB" altLang="en-US" dirty="0" smtClean="0"/>
              <a:t> are the following (see the following figure):</a:t>
            </a:r>
          </a:p>
          <a:p>
            <a:pPr lvl="1" indent="-360000">
              <a:spcBef>
                <a:spcPts val="300"/>
              </a:spcBef>
              <a:spcAft>
                <a:spcPts val="300"/>
              </a:spcAft>
            </a:pPr>
            <a:r>
              <a:rPr lang="en-GB" altLang="en-US" dirty="0" smtClean="0"/>
              <a:t>Identification </a:t>
            </a:r>
            <a:r>
              <a:rPr lang="en-GB" altLang="en-US" dirty="0"/>
              <a:t>and </a:t>
            </a:r>
            <a:r>
              <a:rPr lang="en-GB" altLang="en-US" dirty="0" smtClean="0"/>
              <a:t>grouping of initiating </a:t>
            </a:r>
            <a:r>
              <a:rPr lang="en-GB" altLang="en-US" dirty="0"/>
              <a:t>events; </a:t>
            </a:r>
            <a:endParaRPr lang="en-GB" altLang="en-US" dirty="0" smtClean="0"/>
          </a:p>
          <a:p>
            <a:pPr lvl="1" indent="-360000">
              <a:spcBef>
                <a:spcPts val="300"/>
              </a:spcBef>
              <a:spcAft>
                <a:spcPts val="300"/>
              </a:spcAft>
            </a:pPr>
            <a:r>
              <a:rPr lang="en-GB" altLang="en-US" dirty="0" smtClean="0"/>
              <a:t>Definition </a:t>
            </a:r>
            <a:r>
              <a:rPr lang="en-GB" altLang="en-US" dirty="0"/>
              <a:t>and </a:t>
            </a:r>
            <a:r>
              <a:rPr lang="en-GB" altLang="en-US" dirty="0" smtClean="0"/>
              <a:t>modelling of event </a:t>
            </a:r>
            <a:r>
              <a:rPr lang="en-GB" altLang="en-US" dirty="0"/>
              <a:t>sequences; </a:t>
            </a:r>
            <a:endParaRPr lang="en-GB" altLang="en-US" dirty="0" smtClean="0"/>
          </a:p>
          <a:p>
            <a:pPr marL="720000" lvl="1" indent="-360000">
              <a:lnSpc>
                <a:spcPct val="100000"/>
              </a:lnSpc>
              <a:spcBef>
                <a:spcPts val="300"/>
              </a:spcBef>
              <a:spcAft>
                <a:spcPts val="300"/>
              </a:spcAft>
            </a:pPr>
            <a:r>
              <a:rPr lang="en-GB" altLang="en-US" dirty="0" smtClean="0"/>
              <a:t>Systems analysis; </a:t>
            </a:r>
          </a:p>
          <a:p>
            <a:pPr lvl="1" indent="-360000">
              <a:spcBef>
                <a:spcPts val="300"/>
              </a:spcBef>
              <a:spcAft>
                <a:spcPts val="300"/>
              </a:spcAft>
            </a:pPr>
            <a:r>
              <a:rPr lang="en-GB" altLang="en-US" dirty="0" smtClean="0"/>
              <a:t>Collecting and estimating the necessary data; </a:t>
            </a:r>
          </a:p>
          <a:p>
            <a:pPr marL="720000" lvl="1" indent="-360000">
              <a:lnSpc>
                <a:spcPct val="100000"/>
              </a:lnSpc>
              <a:spcBef>
                <a:spcPts val="300"/>
              </a:spcBef>
              <a:spcAft>
                <a:spcPts val="300"/>
              </a:spcAft>
            </a:pPr>
            <a:r>
              <a:rPr lang="en-GB" altLang="en-US" dirty="0" smtClean="0"/>
              <a:t>Analysis of dependent failures, common cause failures and human reliability;</a:t>
            </a:r>
          </a:p>
          <a:p>
            <a:pPr marL="720000" lvl="1" indent="-360000">
              <a:lnSpc>
                <a:spcPct val="100000"/>
              </a:lnSpc>
              <a:spcBef>
                <a:spcPts val="300"/>
              </a:spcBef>
              <a:spcAft>
                <a:spcPts val="300"/>
              </a:spcAft>
            </a:pPr>
            <a:r>
              <a:rPr lang="en-GB" altLang="en-US" dirty="0" smtClean="0"/>
              <a:t>Model Integration and Quantification; </a:t>
            </a:r>
          </a:p>
          <a:p>
            <a:pPr marL="720000" lvl="1" indent="-360000">
              <a:lnSpc>
                <a:spcPct val="100000"/>
              </a:lnSpc>
              <a:spcBef>
                <a:spcPts val="300"/>
              </a:spcBef>
              <a:spcAft>
                <a:spcPts val="300"/>
              </a:spcAft>
            </a:pPr>
            <a:r>
              <a:rPr lang="en-GB" altLang="en-US" dirty="0" smtClean="0"/>
              <a:t>Analysis and Interpretation of results.</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22</a:t>
            </a:fld>
            <a:endParaRPr lang="en-US" dirty="0"/>
          </a:p>
        </p:txBody>
      </p:sp>
    </p:spTree>
    <p:extLst>
      <p:ext uri="{BB962C8B-B14F-4D97-AF65-F5344CB8AC3E}">
        <p14:creationId xmlns:p14="http://schemas.microsoft.com/office/powerpoint/2010/main" val="13864178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p:cNvSpPr>
          <p:nvPr>
            <p:ph type="title"/>
          </p:nvPr>
        </p:nvSpPr>
        <p:spPr/>
        <p:txBody>
          <a:bodyPr/>
          <a:lstStyle/>
          <a:p>
            <a:r>
              <a:rPr lang="en-GB" altLang="en-US" dirty="0" smtClean="0"/>
              <a:t>Level 1 PSA process</a:t>
            </a:r>
            <a:endParaRPr lang="en-US" altLang="en-US" dirty="0" smtClean="0"/>
          </a:p>
        </p:txBody>
      </p:sp>
      <p:sp>
        <p:nvSpPr>
          <p:cNvPr id="74757" name="Rectangle 5"/>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pic>
        <p:nvPicPr>
          <p:cNvPr id="7475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813" y="1145628"/>
            <a:ext cx="9384200" cy="4908331"/>
          </a:xfrm>
          <a:prstGeom prst="rect">
            <a:avLst/>
          </a:prstGeom>
          <a:noFill/>
          <a:extLst>
            <a:ext uri="{909E8E84-426E-40DD-AFC4-6F175D3DCCD1}">
              <a14:hiddenFill xmlns:a14="http://schemas.microsoft.com/office/drawing/2010/main">
                <a:solidFill>
                  <a:srgbClr val="FFFFFF"/>
                </a:solidFill>
              </a14:hiddenFill>
            </a:ext>
          </a:extLst>
        </p:spPr>
      </p:pic>
      <p:sp>
        <p:nvSpPr>
          <p:cNvPr id="74758" name="Rectangle 6"/>
          <p:cNvSpPr>
            <a:spLocks noChangeArrowheads="1"/>
          </p:cNvSpPr>
          <p:nvPr/>
        </p:nvSpPr>
        <p:spPr bwMode="auto">
          <a:xfrm>
            <a:off x="0" y="24728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sp>
        <p:nvSpPr>
          <p:cNvPr id="2" name="Dia számának helye 1"/>
          <p:cNvSpPr>
            <a:spLocks noGrp="1"/>
          </p:cNvSpPr>
          <p:nvPr>
            <p:ph type="sldNum" sz="quarter" idx="10"/>
          </p:nvPr>
        </p:nvSpPr>
        <p:spPr/>
        <p:txBody>
          <a:bodyPr/>
          <a:lstStyle/>
          <a:p>
            <a:fld id="{95B587EF-26BB-4032-BB6F-10C04C5C6114}" type="slidenum">
              <a:rPr lang="sl-SI" altLang="en-US" smtClean="0"/>
              <a:pPr/>
              <a:t>23</a:t>
            </a:fld>
            <a:endParaRPr lang="sl-SI" altLang="en-US"/>
          </a:p>
        </p:txBody>
      </p:sp>
    </p:spTree>
    <p:extLst>
      <p:ext uri="{BB962C8B-B14F-4D97-AF65-F5344CB8AC3E}">
        <p14:creationId xmlns:p14="http://schemas.microsoft.com/office/powerpoint/2010/main" val="38260313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p:cNvSpPr>
          <p:nvPr>
            <p:ph type="title" idx="4294967295"/>
          </p:nvPr>
        </p:nvSpPr>
        <p:spPr/>
        <p:txBody>
          <a:bodyPr/>
          <a:lstStyle/>
          <a:p>
            <a:pPr indent="3175"/>
            <a:r>
              <a:rPr lang="en-GB" altLang="en-US" dirty="0" smtClean="0"/>
              <a:t>Identification </a:t>
            </a:r>
            <a:r>
              <a:rPr lang="en-GB" altLang="en-US" dirty="0"/>
              <a:t>and </a:t>
            </a:r>
            <a:r>
              <a:rPr lang="en-GB" altLang="en-US" dirty="0" smtClean="0"/>
              <a:t>grouping of initiating </a:t>
            </a:r>
            <a:r>
              <a:rPr lang="en-GB" altLang="en-US" dirty="0"/>
              <a:t>events</a:t>
            </a:r>
            <a:endParaRPr lang="en-US" altLang="en-US" dirty="0" smtClean="0"/>
          </a:p>
        </p:txBody>
      </p:sp>
      <p:sp>
        <p:nvSpPr>
          <p:cNvPr id="75779" name="Rectangle 3"/>
          <p:cNvSpPr>
            <a:spLocks noGrp="1" noChangeArrowheads="1"/>
          </p:cNvSpPr>
          <p:nvPr>
            <p:ph type="body" idx="4294967295"/>
          </p:nvPr>
        </p:nvSpPr>
        <p:spPr bwMode="auto">
          <a:xfrm>
            <a:off x="514218" y="1484314"/>
            <a:ext cx="8896482" cy="46815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357188">
              <a:spcAft>
                <a:spcPts val="600"/>
              </a:spcAft>
            </a:pPr>
            <a:r>
              <a:rPr lang="en-GB" altLang="en-US" dirty="0" smtClean="0"/>
              <a:t>The </a:t>
            </a:r>
            <a:r>
              <a:rPr lang="en-GB" altLang="en-US" b="1" dirty="0" smtClean="0">
                <a:solidFill>
                  <a:srgbClr val="654A15"/>
                </a:solidFill>
              </a:rPr>
              <a:t>starting point</a:t>
            </a:r>
            <a:r>
              <a:rPr lang="en-GB" altLang="en-US" dirty="0" smtClean="0"/>
              <a:t> of Level 1 PSA is the identification of the set of </a:t>
            </a:r>
            <a:r>
              <a:rPr lang="en-GB" altLang="en-US" b="1" dirty="0" smtClean="0">
                <a:solidFill>
                  <a:srgbClr val="654A15"/>
                </a:solidFill>
              </a:rPr>
              <a:t>initiating events</a:t>
            </a:r>
            <a:r>
              <a:rPr lang="en-GB" altLang="en-US" dirty="0" smtClean="0"/>
              <a:t> and grouping of initiating </a:t>
            </a:r>
            <a:r>
              <a:rPr lang="en-GB" altLang="en-US" dirty="0"/>
              <a:t>events. </a:t>
            </a:r>
            <a:endParaRPr lang="en-GB" altLang="en-US" dirty="0" smtClean="0"/>
          </a:p>
          <a:p>
            <a:pPr marL="357188" indent="-360000">
              <a:lnSpc>
                <a:spcPct val="100000"/>
              </a:lnSpc>
              <a:spcBef>
                <a:spcPts val="600"/>
              </a:spcBef>
              <a:spcAft>
                <a:spcPts val="600"/>
              </a:spcAft>
            </a:pPr>
            <a:r>
              <a:rPr lang="en-GB" altLang="en-US" dirty="0" smtClean="0"/>
              <a:t>An </a:t>
            </a:r>
            <a:r>
              <a:rPr lang="en-GB" altLang="en-US" b="1" dirty="0" smtClean="0">
                <a:solidFill>
                  <a:srgbClr val="654A15"/>
                </a:solidFill>
              </a:rPr>
              <a:t>Initiating Event</a:t>
            </a:r>
            <a:r>
              <a:rPr lang="en-GB" altLang="en-US" dirty="0" smtClean="0"/>
              <a:t> (IE) is defined as an event which creates </a:t>
            </a:r>
            <a:br>
              <a:rPr lang="en-GB" altLang="en-US" dirty="0" smtClean="0"/>
            </a:br>
            <a:r>
              <a:rPr lang="en-GB" altLang="en-US" dirty="0" smtClean="0"/>
              <a:t>a </a:t>
            </a:r>
            <a:r>
              <a:rPr lang="en-GB" altLang="en-US" b="1" dirty="0" smtClean="0">
                <a:solidFill>
                  <a:srgbClr val="654A15"/>
                </a:solidFill>
              </a:rPr>
              <a:t>disturbance</a:t>
            </a:r>
            <a:r>
              <a:rPr lang="en-GB" altLang="en-US" dirty="0" smtClean="0"/>
              <a:t> in the plant and has the potential of leading to </a:t>
            </a:r>
            <a:r>
              <a:rPr lang="en-GB" altLang="en-US" b="1" dirty="0" smtClean="0">
                <a:solidFill>
                  <a:srgbClr val="654A15"/>
                </a:solidFill>
              </a:rPr>
              <a:t>core damage</a:t>
            </a:r>
            <a:r>
              <a:rPr lang="en-GB" altLang="en-US" dirty="0" smtClean="0"/>
              <a:t>, depending on the successful operation of the mitigating functions in the plant. </a:t>
            </a:r>
          </a:p>
          <a:p>
            <a:pPr marL="357188" indent="-360000">
              <a:lnSpc>
                <a:spcPct val="100000"/>
              </a:lnSpc>
              <a:spcBef>
                <a:spcPts val="600"/>
              </a:spcBef>
              <a:spcAft>
                <a:spcPts val="600"/>
              </a:spcAft>
            </a:pPr>
            <a:r>
              <a:rPr lang="en-GB" altLang="en-US" dirty="0" smtClean="0"/>
              <a:t>For the PSA purposes, the initiating events are generally classified into </a:t>
            </a:r>
            <a:r>
              <a:rPr lang="en-GB" altLang="en-US" b="1" dirty="0" smtClean="0">
                <a:solidFill>
                  <a:srgbClr val="654A15"/>
                </a:solidFill>
              </a:rPr>
              <a:t>internal IEs</a:t>
            </a:r>
            <a:r>
              <a:rPr lang="en-GB" altLang="en-US" dirty="0" smtClean="0"/>
              <a:t> and IEs </a:t>
            </a:r>
            <a:r>
              <a:rPr lang="en-GB" altLang="en-US" i="1" dirty="0" smtClean="0"/>
              <a:t>caused by</a:t>
            </a:r>
            <a:r>
              <a:rPr lang="en-GB" altLang="en-US" b="1" i="1" dirty="0">
                <a:solidFill>
                  <a:srgbClr val="654A15"/>
                </a:solidFill>
              </a:rPr>
              <a:t> </a:t>
            </a:r>
            <a:r>
              <a:rPr lang="en-GB" altLang="en-US" b="1" dirty="0">
                <a:solidFill>
                  <a:srgbClr val="654A15"/>
                </a:solidFill>
              </a:rPr>
              <a:t>Internal </a:t>
            </a:r>
            <a:r>
              <a:rPr lang="en-GB" altLang="en-US" dirty="0" smtClean="0"/>
              <a:t>or </a:t>
            </a:r>
            <a:r>
              <a:rPr lang="en-GB" altLang="en-US" b="1" dirty="0" smtClean="0">
                <a:solidFill>
                  <a:srgbClr val="654A15"/>
                </a:solidFill>
              </a:rPr>
              <a:t>External hazards</a:t>
            </a:r>
            <a:r>
              <a:rPr lang="en-GB" altLang="en-US" dirty="0" smtClean="0"/>
              <a:t>. </a:t>
            </a:r>
          </a:p>
          <a:p>
            <a:pPr marL="357188" indent="-360000">
              <a:lnSpc>
                <a:spcPct val="100000"/>
              </a:lnSpc>
              <a:spcBef>
                <a:spcPts val="600"/>
              </a:spcBef>
              <a:spcAft>
                <a:spcPts val="600"/>
              </a:spcAft>
            </a:pPr>
            <a:r>
              <a:rPr lang="en-GB" altLang="en-US" b="1" dirty="0" smtClean="0">
                <a:solidFill>
                  <a:srgbClr val="654A15"/>
                </a:solidFill>
              </a:rPr>
              <a:t>Internal IEs</a:t>
            </a:r>
            <a:r>
              <a:rPr lang="en-GB" altLang="en-US" dirty="0" smtClean="0"/>
              <a:t> are all </a:t>
            </a:r>
            <a:r>
              <a:rPr lang="en-GB" altLang="en-US" b="1" dirty="0" smtClean="0">
                <a:solidFill>
                  <a:srgbClr val="654A15"/>
                </a:solidFill>
              </a:rPr>
              <a:t>plant events</a:t>
            </a:r>
            <a:r>
              <a:rPr lang="en-GB" altLang="en-US" dirty="0" smtClean="0"/>
              <a:t> </a:t>
            </a:r>
            <a:r>
              <a:rPr lang="en-GB" altLang="en-US" dirty="0" smtClean="0"/>
              <a:t>due </a:t>
            </a:r>
            <a:r>
              <a:rPr lang="en-GB" altLang="en-US" dirty="0" smtClean="0"/>
              <a:t>to random </a:t>
            </a:r>
            <a:r>
              <a:rPr lang="hu-HU" altLang="en-US" dirty="0" err="1" smtClean="0"/>
              <a:t>equipment</a:t>
            </a:r>
            <a:r>
              <a:rPr lang="hu-HU" altLang="en-US" dirty="0" smtClean="0"/>
              <a:t> </a:t>
            </a:r>
            <a:r>
              <a:rPr lang="en-GB" altLang="en-US" dirty="0" smtClean="0"/>
              <a:t>failures </a:t>
            </a:r>
            <a:r>
              <a:rPr lang="en-GB" altLang="en-US" dirty="0" smtClean="0"/>
              <a:t>or to human errors. </a:t>
            </a:r>
          </a:p>
          <a:p>
            <a:pPr marL="357188" indent="-360000">
              <a:lnSpc>
                <a:spcPct val="100000"/>
              </a:lnSpc>
              <a:spcBef>
                <a:spcPts val="600"/>
              </a:spcBef>
              <a:spcAft>
                <a:spcPts val="600"/>
              </a:spcAft>
            </a:pPr>
            <a:r>
              <a:rPr lang="en-GB" altLang="en-US" dirty="0" smtClean="0"/>
              <a:t>The </a:t>
            </a:r>
            <a:r>
              <a:rPr lang="en-GB" altLang="en-US" b="1" dirty="0" smtClean="0">
                <a:solidFill>
                  <a:srgbClr val="654A15"/>
                </a:solidFill>
              </a:rPr>
              <a:t>loss of off-site</a:t>
            </a:r>
            <a:r>
              <a:rPr lang="en-GB" altLang="en-US" dirty="0" smtClean="0"/>
              <a:t> </a:t>
            </a:r>
            <a:r>
              <a:rPr lang="en-GB" altLang="en-US" dirty="0" smtClean="0"/>
              <a:t>power</a:t>
            </a:r>
            <a:r>
              <a:rPr lang="en-US" altLang="en-US" dirty="0" smtClean="0"/>
              <a:t>,</a:t>
            </a:r>
            <a:r>
              <a:rPr lang="hu-HU" altLang="en-US" dirty="0" smtClean="0"/>
              <a:t> </a:t>
            </a:r>
            <a:r>
              <a:rPr lang="en-GB" altLang="en-US" dirty="0" smtClean="0"/>
              <a:t>other </a:t>
            </a:r>
            <a:r>
              <a:rPr lang="en-GB" altLang="en-US" dirty="0" smtClean="0"/>
              <a:t>than </a:t>
            </a:r>
            <a:r>
              <a:rPr lang="en-GB" altLang="en-US" dirty="0" smtClean="0"/>
              <a:t>those cases that are directly caused by specific external hazards, is </a:t>
            </a:r>
            <a:r>
              <a:rPr lang="en-GB" altLang="en-US" dirty="0" smtClean="0"/>
              <a:t>also generally considered within </a:t>
            </a:r>
            <a:r>
              <a:rPr lang="en-GB" altLang="en-US" dirty="0" smtClean="0"/>
              <a:t>the group of </a:t>
            </a:r>
            <a:r>
              <a:rPr lang="en-GB" altLang="en-US" b="1" dirty="0" smtClean="0">
                <a:solidFill>
                  <a:srgbClr val="654A15"/>
                </a:solidFill>
              </a:rPr>
              <a:t>internal IEs.</a:t>
            </a:r>
            <a:endParaRPr lang="en-US" altLang="en-US" b="1" dirty="0" smtClean="0">
              <a:solidFill>
                <a:srgbClr val="654A15"/>
              </a:solidFill>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24</a:t>
            </a:fld>
            <a:endParaRPr lang="en-US" dirty="0"/>
          </a:p>
        </p:txBody>
      </p:sp>
    </p:spTree>
    <p:extLst>
      <p:ext uri="{BB962C8B-B14F-4D97-AF65-F5344CB8AC3E}">
        <p14:creationId xmlns:p14="http://schemas.microsoft.com/office/powerpoint/2010/main" val="13973111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type="body" idx="4294967295"/>
          </p:nvPr>
        </p:nvSpPr>
        <p:spPr bwMode="auto">
          <a:xfrm>
            <a:off x="507338" y="1484314"/>
            <a:ext cx="8989501" cy="468153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marL="360000" indent="-360000">
              <a:lnSpc>
                <a:spcPct val="100000"/>
              </a:lnSpc>
              <a:spcBef>
                <a:spcPts val="600"/>
              </a:spcBef>
              <a:spcAft>
                <a:spcPts val="600"/>
              </a:spcAft>
            </a:pPr>
            <a:r>
              <a:rPr lang="en-GB" altLang="en-US" dirty="0" smtClean="0"/>
              <a:t>The main objectives of the </a:t>
            </a:r>
            <a:r>
              <a:rPr lang="en-GB" altLang="en-US" b="1" dirty="0" smtClean="0">
                <a:solidFill>
                  <a:srgbClr val="654A15"/>
                </a:solidFill>
              </a:rPr>
              <a:t>initiating events analysis</a:t>
            </a:r>
            <a:r>
              <a:rPr lang="en-GB" altLang="en-US" dirty="0" smtClean="0"/>
              <a:t> are as follows:</a:t>
            </a:r>
          </a:p>
          <a:p>
            <a:pPr marL="720000" lvl="1" indent="-360000">
              <a:lnSpc>
                <a:spcPct val="100000"/>
              </a:lnSpc>
              <a:spcBef>
                <a:spcPts val="300"/>
              </a:spcBef>
              <a:spcAft>
                <a:spcPts val="1200"/>
              </a:spcAft>
            </a:pPr>
            <a:r>
              <a:rPr lang="en-GB" altLang="en-US" dirty="0" smtClean="0"/>
              <a:t>To </a:t>
            </a:r>
            <a:r>
              <a:rPr lang="en-GB" altLang="en-US" b="1" dirty="0" smtClean="0">
                <a:solidFill>
                  <a:srgbClr val="654A15"/>
                </a:solidFill>
              </a:rPr>
              <a:t>identify</a:t>
            </a:r>
            <a:r>
              <a:rPr lang="en-GB" altLang="en-US" dirty="0" smtClean="0"/>
              <a:t> a reasonably complete set of the </a:t>
            </a:r>
            <a:r>
              <a:rPr lang="en-GB" altLang="en-US" b="1" dirty="0" smtClean="0">
                <a:solidFill>
                  <a:srgbClr val="654A15"/>
                </a:solidFill>
              </a:rPr>
              <a:t>events</a:t>
            </a:r>
            <a:r>
              <a:rPr lang="en-GB" altLang="en-US" dirty="0" smtClean="0"/>
              <a:t> that </a:t>
            </a:r>
            <a:r>
              <a:rPr lang="en-GB" altLang="en-US" dirty="0" smtClean="0"/>
              <a:t>require </a:t>
            </a:r>
            <a:r>
              <a:rPr lang="en-GB" altLang="en-US" dirty="0" smtClean="0"/>
              <a:t>successful mitigation to prevent core damage, so that no significant contributor to core damage is omitted;</a:t>
            </a:r>
          </a:p>
          <a:p>
            <a:pPr lvl="1" indent="-360000">
              <a:spcBef>
                <a:spcPts val="300"/>
              </a:spcBef>
              <a:spcAft>
                <a:spcPts val="1200"/>
              </a:spcAft>
            </a:pPr>
            <a:r>
              <a:rPr lang="en-GB" altLang="en-US" dirty="0" smtClean="0"/>
              <a:t>To </a:t>
            </a:r>
            <a:r>
              <a:rPr lang="en-GB" altLang="en-US" b="1" dirty="0" smtClean="0">
                <a:solidFill>
                  <a:srgbClr val="654A15"/>
                </a:solidFill>
              </a:rPr>
              <a:t>grou</a:t>
            </a:r>
            <a:r>
              <a:rPr lang="en-GB" altLang="en-US" b="1" dirty="0">
                <a:solidFill>
                  <a:srgbClr val="654A15"/>
                </a:solidFill>
              </a:rPr>
              <a:t>p</a:t>
            </a:r>
            <a:r>
              <a:rPr lang="en-GB" altLang="en-US" dirty="0" smtClean="0"/>
              <a:t> initiating events to facilitate the efficient modelling of plant response and the assessment of the frequencies of </a:t>
            </a:r>
            <a:r>
              <a:rPr lang="en-GB" altLang="en-US" dirty="0"/>
              <a:t>initiating </a:t>
            </a:r>
            <a:r>
              <a:rPr lang="en-GB" altLang="en-US" dirty="0" smtClean="0"/>
              <a:t>events.  The grouping also </a:t>
            </a:r>
            <a:r>
              <a:rPr lang="en-GB" altLang="en-US" dirty="0" smtClean="0"/>
              <a:t>may provide </a:t>
            </a:r>
            <a:r>
              <a:rPr lang="en-GB" altLang="en-US" dirty="0" smtClean="0"/>
              <a:t>facilitation regarding the modelling of accident sequences;</a:t>
            </a:r>
          </a:p>
          <a:p>
            <a:pPr marL="720000" lvl="1" indent="-360000">
              <a:lnSpc>
                <a:spcPct val="100000"/>
              </a:lnSpc>
              <a:spcBef>
                <a:spcPts val="300"/>
              </a:spcBef>
              <a:spcAft>
                <a:spcPts val="300"/>
              </a:spcAft>
            </a:pPr>
            <a:r>
              <a:rPr lang="en-GB" altLang="en-US" dirty="0" smtClean="0"/>
              <a:t>To provide estimates for the </a:t>
            </a:r>
            <a:r>
              <a:rPr lang="en-GB" altLang="en-US" b="1" dirty="0" smtClean="0">
                <a:solidFill>
                  <a:srgbClr val="654A15"/>
                </a:solidFill>
              </a:rPr>
              <a:t>frequencies </a:t>
            </a:r>
            <a:r>
              <a:rPr lang="en-GB" altLang="en-US" dirty="0" smtClean="0"/>
              <a:t>of the initiating event groups using information available and associated estimation techniques.</a:t>
            </a:r>
            <a:endParaRPr lang="en-US" altLang="en-US" dirty="0" smtClean="0"/>
          </a:p>
        </p:txBody>
      </p:sp>
      <p:sp>
        <p:nvSpPr>
          <p:cNvPr id="4" name="Rectangle 2"/>
          <p:cNvSpPr>
            <a:spLocks noGrp="1"/>
          </p:cNvSpPr>
          <p:nvPr>
            <p:ph type="title" idx="4294967295"/>
          </p:nvPr>
        </p:nvSpPr>
        <p:spPr>
          <a:xfrm>
            <a:off x="514219" y="188914"/>
            <a:ext cx="8884444" cy="936625"/>
          </a:xfrm>
        </p:spPr>
        <p:txBody>
          <a:bodyPr/>
          <a:lstStyle/>
          <a:p>
            <a:pPr indent="3175"/>
            <a:r>
              <a:rPr lang="en-GB" altLang="en-US" dirty="0" smtClean="0"/>
              <a:t>Initiating events identification and grouping ‒ cont.</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25</a:t>
            </a:fld>
            <a:endParaRPr lang="en-US" dirty="0"/>
          </a:p>
        </p:txBody>
      </p:sp>
    </p:spTree>
    <p:extLst>
      <p:ext uri="{BB962C8B-B14F-4D97-AF65-F5344CB8AC3E}">
        <p14:creationId xmlns:p14="http://schemas.microsoft.com/office/powerpoint/2010/main" val="4236534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Grp="1" noChangeArrowheads="1"/>
          </p:cNvSpPr>
          <p:nvPr>
            <p:ph type="body" idx="4294967295"/>
          </p:nvPr>
        </p:nvSpPr>
        <p:spPr bwMode="auto">
          <a:xfrm>
            <a:off x="514219" y="1363998"/>
            <a:ext cx="8903361"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lnSpcReduction="10000"/>
          </a:bodyPr>
          <a:lstStyle/>
          <a:p>
            <a:pPr marL="357188" indent="-357188">
              <a:lnSpc>
                <a:spcPct val="100000"/>
              </a:lnSpc>
            </a:pPr>
            <a:r>
              <a:rPr lang="en-GB" altLang="en-US" sz="2200" dirty="0" smtClean="0"/>
              <a:t>Initiating events are grouped in a </a:t>
            </a:r>
            <a:r>
              <a:rPr lang="en-GB" altLang="en-US" sz="2200" b="1" dirty="0" smtClean="0">
                <a:solidFill>
                  <a:srgbClr val="654A15"/>
                </a:solidFill>
              </a:rPr>
              <a:t>single group</a:t>
            </a:r>
            <a:r>
              <a:rPr lang="en-GB" altLang="en-US" sz="2200" dirty="0" smtClean="0"/>
              <a:t> only when the following can be assured:</a:t>
            </a:r>
          </a:p>
          <a:p>
            <a:pPr marL="720000" lvl="1" indent="-358775">
              <a:lnSpc>
                <a:spcPct val="100000"/>
              </a:lnSpc>
              <a:spcBef>
                <a:spcPts val="0"/>
              </a:spcBef>
              <a:spcAft>
                <a:spcPts val="200"/>
              </a:spcAft>
            </a:pPr>
            <a:r>
              <a:rPr lang="en-GB" altLang="en-US" sz="2200" dirty="0" smtClean="0"/>
              <a:t>Events have the same safe and unsafe </a:t>
            </a:r>
            <a:r>
              <a:rPr lang="en-GB" altLang="en-US" sz="2200" b="1" dirty="0" smtClean="0">
                <a:solidFill>
                  <a:srgbClr val="654A15"/>
                </a:solidFill>
              </a:rPr>
              <a:t>end states</a:t>
            </a:r>
            <a:r>
              <a:rPr lang="en-GB" altLang="en-US" sz="2200" dirty="0" smtClean="0"/>
              <a:t> and lead to similar </a:t>
            </a:r>
            <a:r>
              <a:rPr lang="en-GB" altLang="en-US" sz="2200" b="1" dirty="0" smtClean="0">
                <a:solidFill>
                  <a:srgbClr val="654A15"/>
                </a:solidFill>
              </a:rPr>
              <a:t>accident progression</a:t>
            </a:r>
            <a:r>
              <a:rPr lang="en-GB" altLang="en-US" sz="2200" dirty="0" smtClean="0"/>
              <a:t> in terms of plant response, success criteria, timing, and the effect on the operability of relevant mitigating systems and operators performance; or </a:t>
            </a:r>
          </a:p>
          <a:p>
            <a:pPr marL="720000" lvl="1" indent="-358775">
              <a:lnSpc>
                <a:spcPct val="100000"/>
              </a:lnSpc>
              <a:spcBef>
                <a:spcPts val="0"/>
              </a:spcBef>
              <a:spcAft>
                <a:spcPts val="200"/>
              </a:spcAft>
            </a:pPr>
            <a:r>
              <a:rPr lang="en-GB" altLang="en-US" sz="2200" dirty="0" smtClean="0"/>
              <a:t>Events can be subsumed into a group and </a:t>
            </a:r>
            <a:r>
              <a:rPr lang="en-GB" altLang="en-US" sz="2200" b="1" dirty="0" smtClean="0">
                <a:solidFill>
                  <a:srgbClr val="654A15"/>
                </a:solidFill>
              </a:rPr>
              <a:t>bounded </a:t>
            </a:r>
            <a:r>
              <a:rPr lang="en-GB" altLang="en-US" sz="2200" dirty="0" smtClean="0"/>
              <a:t>by the worst case impacts within the group</a:t>
            </a:r>
            <a:r>
              <a:rPr lang="en-GB" altLang="en-US" sz="2200" dirty="0" smtClean="0"/>
              <a:t>.</a:t>
            </a:r>
            <a:endParaRPr lang="en-GB" altLang="en-US" sz="2200" dirty="0" smtClean="0"/>
          </a:p>
          <a:p>
            <a:pPr marL="357188" indent="-357188">
              <a:lnSpc>
                <a:spcPct val="100000"/>
              </a:lnSpc>
            </a:pPr>
            <a:r>
              <a:rPr lang="en-GB" altLang="en-US" sz="2200" dirty="0" smtClean="0"/>
              <a:t>A </a:t>
            </a:r>
            <a:r>
              <a:rPr lang="en-GB" altLang="en-US" sz="2200" b="1" dirty="0" smtClean="0">
                <a:solidFill>
                  <a:srgbClr val="654A15"/>
                </a:solidFill>
              </a:rPr>
              <a:t>representative IE</a:t>
            </a:r>
            <a:r>
              <a:rPr lang="en-GB" altLang="en-US" sz="2200" dirty="0" smtClean="0"/>
              <a:t> for further modelling of each IE group should be selected.</a:t>
            </a:r>
          </a:p>
          <a:p>
            <a:pPr marL="0" indent="0">
              <a:lnSpc>
                <a:spcPct val="100000"/>
              </a:lnSpc>
              <a:buNone/>
            </a:pPr>
            <a:endParaRPr lang="en-GB" altLang="en-US" sz="2200" dirty="0" smtClean="0"/>
          </a:p>
          <a:p>
            <a:pPr marL="357188" indent="-357188">
              <a:lnSpc>
                <a:spcPct val="100000"/>
              </a:lnSpc>
            </a:pPr>
            <a:r>
              <a:rPr lang="en-GB" altLang="en-US" sz="2200" dirty="0" smtClean="0"/>
              <a:t>The different IE groups are </a:t>
            </a:r>
            <a:r>
              <a:rPr lang="en-GB" altLang="en-US" sz="2200" b="1" dirty="0" smtClean="0">
                <a:solidFill>
                  <a:srgbClr val="654A15"/>
                </a:solidFill>
              </a:rPr>
              <a:t>characterized </a:t>
            </a:r>
            <a:r>
              <a:rPr lang="en-GB" altLang="en-US" sz="2200" dirty="0" smtClean="0"/>
              <a:t>by different expectations on plant performance, safety functions, and possibilities for recovery.</a:t>
            </a:r>
          </a:p>
        </p:txBody>
      </p:sp>
      <p:sp>
        <p:nvSpPr>
          <p:cNvPr id="4" name="Rectangle 2"/>
          <p:cNvSpPr>
            <a:spLocks noGrp="1"/>
          </p:cNvSpPr>
          <p:nvPr>
            <p:ph type="title" idx="4294967295"/>
          </p:nvPr>
        </p:nvSpPr>
        <p:spPr>
          <a:xfrm>
            <a:off x="514219" y="188914"/>
            <a:ext cx="8884444" cy="936625"/>
          </a:xfrm>
        </p:spPr>
        <p:txBody>
          <a:bodyPr/>
          <a:lstStyle/>
          <a:p>
            <a:pPr indent="3175"/>
            <a:r>
              <a:rPr lang="en-GB" altLang="en-US" dirty="0" smtClean="0"/>
              <a:t>Initiating events identification and grouping ‒ cont.</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26</a:t>
            </a:fld>
            <a:endParaRPr lang="en-US" dirty="0"/>
          </a:p>
        </p:txBody>
      </p:sp>
    </p:spTree>
    <p:extLst>
      <p:ext uri="{BB962C8B-B14F-4D97-AF65-F5344CB8AC3E}">
        <p14:creationId xmlns:p14="http://schemas.microsoft.com/office/powerpoint/2010/main" val="31551771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p:cNvSpPr>
          <p:nvPr>
            <p:ph type="title" idx="4294967295"/>
          </p:nvPr>
        </p:nvSpPr>
        <p:spPr/>
        <p:txBody>
          <a:bodyPr/>
          <a:lstStyle/>
          <a:p>
            <a:r>
              <a:rPr lang="en-GB" altLang="en-US" dirty="0" smtClean="0"/>
              <a:t>Accident sequences analyses </a:t>
            </a:r>
            <a:endParaRPr lang="en-US" altLang="en-US" dirty="0" smtClean="0"/>
          </a:p>
        </p:txBody>
      </p:sp>
      <p:sp>
        <p:nvSpPr>
          <p:cNvPr id="83971"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marL="360000" indent="-360000">
              <a:lnSpc>
                <a:spcPct val="100000"/>
              </a:lnSpc>
              <a:spcBef>
                <a:spcPts val="600"/>
              </a:spcBef>
              <a:spcAft>
                <a:spcPts val="600"/>
              </a:spcAft>
            </a:pPr>
            <a:r>
              <a:rPr lang="en-GB" altLang="en-US" dirty="0" smtClean="0"/>
              <a:t>Once initiating events have been identified and grouped, it is necessary to determine </a:t>
            </a:r>
            <a:r>
              <a:rPr lang="en-GB" altLang="en-US" b="1" dirty="0" smtClean="0">
                <a:solidFill>
                  <a:srgbClr val="654A15"/>
                </a:solidFill>
              </a:rPr>
              <a:t>the response of the plant</a:t>
            </a:r>
            <a:r>
              <a:rPr lang="en-GB" altLang="en-US" dirty="0" smtClean="0"/>
              <a:t> to each group of initiating events. </a:t>
            </a:r>
          </a:p>
          <a:p>
            <a:pPr marL="360000" indent="-360000">
              <a:lnSpc>
                <a:spcPct val="100000"/>
              </a:lnSpc>
              <a:spcBef>
                <a:spcPts val="600"/>
              </a:spcBef>
              <a:spcAft>
                <a:spcPts val="600"/>
              </a:spcAft>
            </a:pPr>
            <a:r>
              <a:rPr lang="en-GB" altLang="en-US" dirty="0" smtClean="0"/>
              <a:t>This modelling of responses results in the generation of </a:t>
            </a:r>
            <a:r>
              <a:rPr lang="en-GB" altLang="en-US" b="1" dirty="0" smtClean="0">
                <a:solidFill>
                  <a:srgbClr val="654A15"/>
                </a:solidFill>
              </a:rPr>
              <a:t>accident (or event) sequences</a:t>
            </a:r>
            <a:r>
              <a:rPr lang="en-GB" altLang="en-US" dirty="0"/>
              <a:t>.</a:t>
            </a:r>
            <a:r>
              <a:rPr lang="en-GB" altLang="en-US" b="1" dirty="0" smtClean="0">
                <a:solidFill>
                  <a:srgbClr val="654A15"/>
                </a:solidFill>
              </a:rPr>
              <a:t> </a:t>
            </a:r>
          </a:p>
          <a:p>
            <a:pPr marL="360000" indent="-360000">
              <a:lnSpc>
                <a:spcPct val="100000"/>
              </a:lnSpc>
              <a:spcBef>
                <a:spcPts val="600"/>
              </a:spcBef>
              <a:spcAft>
                <a:spcPts val="600"/>
              </a:spcAft>
            </a:pPr>
            <a:r>
              <a:rPr lang="en-GB" altLang="en-US" dirty="0" smtClean="0"/>
              <a:t>The </a:t>
            </a:r>
            <a:r>
              <a:rPr lang="en-GB" altLang="en-US" b="1" dirty="0" smtClean="0">
                <a:solidFill>
                  <a:srgbClr val="654A15"/>
                </a:solidFill>
              </a:rPr>
              <a:t>classical method</a:t>
            </a:r>
            <a:r>
              <a:rPr lang="en-GB" altLang="en-US" dirty="0" smtClean="0"/>
              <a:t> for the </a:t>
            </a:r>
            <a:r>
              <a:rPr lang="en-GB" altLang="en-US" b="1" dirty="0" smtClean="0">
                <a:solidFill>
                  <a:srgbClr val="654A15"/>
                </a:solidFill>
              </a:rPr>
              <a:t>event sequences definition</a:t>
            </a:r>
            <a:r>
              <a:rPr lang="en-GB" altLang="en-US" dirty="0" smtClean="0"/>
              <a:t> is the conventional </a:t>
            </a:r>
            <a:r>
              <a:rPr lang="en-GB" altLang="en-US" b="1" dirty="0" smtClean="0">
                <a:solidFill>
                  <a:srgbClr val="654A15"/>
                </a:solidFill>
              </a:rPr>
              <a:t>event tree</a:t>
            </a:r>
            <a:r>
              <a:rPr lang="en-GB" altLang="en-US" dirty="0" smtClean="0"/>
              <a:t> method. </a:t>
            </a:r>
          </a:p>
          <a:p>
            <a:pPr marL="360000" indent="-360000">
              <a:lnSpc>
                <a:spcPct val="100000"/>
              </a:lnSpc>
              <a:spcBef>
                <a:spcPts val="600"/>
              </a:spcBef>
              <a:spcAft>
                <a:spcPts val="600"/>
              </a:spcAft>
            </a:pPr>
            <a:r>
              <a:rPr lang="en-GB" altLang="en-US" dirty="0" smtClean="0"/>
              <a:t>For reference, this is a logical method consisting of taking an initiating event and systematically envisaging the </a:t>
            </a:r>
            <a:r>
              <a:rPr lang="en-GB" altLang="en-US" b="1" dirty="0" smtClean="0">
                <a:solidFill>
                  <a:srgbClr val="654A15"/>
                </a:solidFill>
              </a:rPr>
              <a:t>success or failure of all the systems</a:t>
            </a:r>
            <a:r>
              <a:rPr lang="en-GB" altLang="en-US" dirty="0" smtClean="0"/>
              <a:t> and functions liable to play a role during the accident situation.</a:t>
            </a:r>
            <a:r>
              <a:rPr lang="en-US" altLang="en-US" dirty="0" smtClean="0"/>
              <a:t> </a:t>
            </a:r>
          </a:p>
        </p:txBody>
      </p:sp>
      <p:sp>
        <p:nvSpPr>
          <p:cNvPr id="2" name="Dia számának helye 1"/>
          <p:cNvSpPr>
            <a:spLocks noGrp="1"/>
          </p:cNvSpPr>
          <p:nvPr>
            <p:ph type="sldNum" sz="quarter" idx="12"/>
          </p:nvPr>
        </p:nvSpPr>
        <p:spPr/>
        <p:txBody>
          <a:bodyPr/>
          <a:lstStyle/>
          <a:p>
            <a:fld id="{23A0628E-C12F-4F8C-9895-BCD5E30100D3}" type="slidenum">
              <a:rPr lang="en-US" smtClean="0"/>
              <a:pPr/>
              <a:t>27</a:t>
            </a:fld>
            <a:endParaRPr lang="en-US" dirty="0"/>
          </a:p>
        </p:txBody>
      </p:sp>
    </p:spTree>
    <p:extLst>
      <p:ext uri="{BB962C8B-B14F-4D97-AF65-F5344CB8AC3E}">
        <p14:creationId xmlns:p14="http://schemas.microsoft.com/office/powerpoint/2010/main" val="10779988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type="body" idx="4294967295"/>
          </p:nvPr>
        </p:nvSpPr>
        <p:spPr bwMode="auto">
          <a:xfrm>
            <a:off x="507339" y="1484314"/>
            <a:ext cx="8903361"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360000" indent="-360000">
              <a:lnSpc>
                <a:spcPct val="100000"/>
              </a:lnSpc>
              <a:spcBef>
                <a:spcPts val="600"/>
              </a:spcBef>
              <a:spcAft>
                <a:spcPts val="600"/>
              </a:spcAft>
            </a:pPr>
            <a:r>
              <a:rPr lang="en-GB" altLang="en-US" dirty="0" smtClean="0"/>
              <a:t>Each</a:t>
            </a:r>
            <a:r>
              <a:rPr lang="en-GB" altLang="en-US" b="1" dirty="0" smtClean="0">
                <a:solidFill>
                  <a:srgbClr val="654A15"/>
                </a:solidFill>
              </a:rPr>
              <a:t> branching</a:t>
            </a:r>
            <a:r>
              <a:rPr lang="en-GB" altLang="en-US" dirty="0" smtClean="0"/>
              <a:t> through the tree represents an </a:t>
            </a:r>
            <a:r>
              <a:rPr lang="en-GB" altLang="en-US" b="1" dirty="0" smtClean="0">
                <a:solidFill>
                  <a:srgbClr val="654A15"/>
                </a:solidFill>
              </a:rPr>
              <a:t>accident sequence</a:t>
            </a:r>
            <a:r>
              <a:rPr lang="en-GB" altLang="en-US" dirty="0" smtClean="0"/>
              <a:t> which is then analysed to determine which branches lead to core damage and the exact natures of the missions of the systems involved. </a:t>
            </a:r>
          </a:p>
          <a:p>
            <a:pPr marL="360000" indent="-360000">
              <a:lnSpc>
                <a:spcPct val="100000"/>
              </a:lnSpc>
              <a:spcBef>
                <a:spcPts val="600"/>
              </a:spcBef>
              <a:spcAft>
                <a:spcPts val="600"/>
              </a:spcAft>
            </a:pPr>
            <a:r>
              <a:rPr lang="en-GB" altLang="en-US" dirty="0" smtClean="0"/>
              <a:t>The definition of the </a:t>
            </a:r>
            <a:r>
              <a:rPr lang="en-GB" altLang="en-US" b="1" dirty="0" smtClean="0">
                <a:solidFill>
                  <a:srgbClr val="654A15"/>
                </a:solidFill>
              </a:rPr>
              <a:t>mission of a system</a:t>
            </a:r>
            <a:r>
              <a:rPr lang="en-GB" altLang="en-US" dirty="0" smtClean="0"/>
              <a:t> constitutes the </a:t>
            </a:r>
            <a:r>
              <a:rPr lang="en-GB" altLang="en-US" b="1" dirty="0" smtClean="0">
                <a:solidFill>
                  <a:srgbClr val="654A15"/>
                </a:solidFill>
              </a:rPr>
              <a:t>criterion of success</a:t>
            </a:r>
            <a:r>
              <a:rPr lang="en-GB" altLang="en-US" dirty="0" smtClean="0"/>
              <a:t> (for example the number of trains necessary), the time of the mission, the time limit for taking human action etc., that is to say all the information necessary for subsequently calculating a probability of failure. </a:t>
            </a:r>
          </a:p>
          <a:p>
            <a:pPr marL="360000" indent="-360000">
              <a:lnSpc>
                <a:spcPct val="100000"/>
              </a:lnSpc>
              <a:spcBef>
                <a:spcPts val="600"/>
              </a:spcBef>
              <a:spcAft>
                <a:spcPts val="600"/>
              </a:spcAft>
            </a:pPr>
            <a:r>
              <a:rPr lang="en-GB" altLang="en-US" dirty="0" smtClean="0"/>
              <a:t>An</a:t>
            </a:r>
            <a:r>
              <a:rPr lang="en-GB" altLang="en-US" b="1" dirty="0" smtClean="0">
                <a:solidFill>
                  <a:srgbClr val="654A15"/>
                </a:solidFill>
              </a:rPr>
              <a:t> example</a:t>
            </a:r>
            <a:r>
              <a:rPr lang="en-GB" altLang="en-US" dirty="0" smtClean="0"/>
              <a:t> of a simple </a:t>
            </a:r>
            <a:r>
              <a:rPr lang="en-GB" altLang="en-US" b="1" dirty="0" smtClean="0">
                <a:solidFill>
                  <a:srgbClr val="654A15"/>
                </a:solidFill>
              </a:rPr>
              <a:t>event tree</a:t>
            </a:r>
            <a:r>
              <a:rPr lang="en-GB" altLang="en-US" dirty="0" smtClean="0"/>
              <a:t> consisting of initiating event (I), modelling functions (A, B and C), successful (OK) and unsuccessful (CD) end states is given in the following figure.</a:t>
            </a:r>
            <a:endParaRPr lang="en-US" altLang="en-US" dirty="0" smtClean="0"/>
          </a:p>
        </p:txBody>
      </p:sp>
      <p:sp>
        <p:nvSpPr>
          <p:cNvPr id="4" name="Rectangle 2"/>
          <p:cNvSpPr>
            <a:spLocks noGrp="1"/>
          </p:cNvSpPr>
          <p:nvPr>
            <p:ph type="title" idx="4294967295"/>
          </p:nvPr>
        </p:nvSpPr>
        <p:spPr>
          <a:xfrm>
            <a:off x="514219" y="188914"/>
            <a:ext cx="8884444" cy="936625"/>
          </a:xfrm>
        </p:spPr>
        <p:txBody>
          <a:bodyPr/>
          <a:lstStyle/>
          <a:p>
            <a:r>
              <a:rPr lang="en-GB" altLang="en-US" dirty="0" smtClean="0"/>
              <a:t>Accident sequences analyses ‒ cont. </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28</a:t>
            </a:fld>
            <a:endParaRPr lang="en-US" dirty="0"/>
          </a:p>
        </p:txBody>
      </p:sp>
    </p:spTree>
    <p:extLst>
      <p:ext uri="{BB962C8B-B14F-4D97-AF65-F5344CB8AC3E}">
        <p14:creationId xmlns:p14="http://schemas.microsoft.com/office/powerpoint/2010/main" val="20193108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p:cNvSpPr>
          <p:nvPr>
            <p:ph type="title" idx="4294967295"/>
          </p:nvPr>
        </p:nvSpPr>
        <p:spPr/>
        <p:txBody>
          <a:bodyPr/>
          <a:lstStyle/>
          <a:p>
            <a:r>
              <a:rPr lang="en-GB" altLang="en-US" dirty="0" smtClean="0"/>
              <a:t>Event tree structure</a:t>
            </a:r>
            <a:r>
              <a:rPr lang="en-GB" altLang="en-US" dirty="0" smtClean="0">
                <a:solidFill>
                  <a:srgbClr val="654A15"/>
                </a:solidFill>
              </a:rPr>
              <a:t> </a:t>
            </a:r>
            <a:endParaRPr lang="en-US" altLang="en-US" dirty="0" smtClean="0">
              <a:solidFill>
                <a:srgbClr val="654A15"/>
              </a:solidFill>
            </a:endParaRPr>
          </a:p>
        </p:txBody>
      </p:sp>
      <p:sp>
        <p:nvSpPr>
          <p:cNvPr id="88069" name="Rectangle 5"/>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pic>
        <p:nvPicPr>
          <p:cNvPr id="8806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604" y="1712913"/>
            <a:ext cx="8344429" cy="4222750"/>
          </a:xfrm>
          <a:prstGeom prst="rect">
            <a:avLst/>
          </a:prstGeom>
          <a:noFill/>
          <a:extLst>
            <a:ext uri="{909E8E84-426E-40DD-AFC4-6F175D3DCCD1}">
              <a14:hiddenFill xmlns:a14="http://schemas.microsoft.com/office/drawing/2010/main">
                <a:solidFill>
                  <a:srgbClr val="FFFFFF"/>
                </a:solidFill>
              </a14:hiddenFill>
            </a:ext>
          </a:extLst>
        </p:spPr>
      </p:pic>
      <p:sp>
        <p:nvSpPr>
          <p:cNvPr id="88070" name="Rectangle 6"/>
          <p:cNvSpPr>
            <a:spLocks noChangeArrowheads="1"/>
          </p:cNvSpPr>
          <p:nvPr/>
        </p:nvSpPr>
        <p:spPr bwMode="auto">
          <a:xfrm>
            <a:off x="0" y="249185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sp>
        <p:nvSpPr>
          <p:cNvPr id="6" name="Szövegdoboz 5"/>
          <p:cNvSpPr txBox="1"/>
          <p:nvPr/>
        </p:nvSpPr>
        <p:spPr>
          <a:xfrm>
            <a:off x="8618483" y="5990897"/>
            <a:ext cx="767255" cy="584775"/>
          </a:xfrm>
          <a:prstGeom prst="rect">
            <a:avLst/>
          </a:prstGeom>
          <a:noFill/>
        </p:spPr>
        <p:txBody>
          <a:bodyPr wrap="square" rtlCol="0">
            <a:spAutoFit/>
          </a:bodyPr>
          <a:lstStyle/>
          <a:p>
            <a:r>
              <a:rPr lang="hu-HU" sz="3200" dirty="0" smtClean="0">
                <a:solidFill>
                  <a:srgbClr val="FF0000"/>
                </a:solidFill>
                <a:latin typeface="Arial"/>
                <a:cs typeface="Arial"/>
                <a:hlinkClick r:id="" action="ppaction://hlinkshowjump?jump=lastslideviewed"/>
              </a:rPr>
              <a:t>◄</a:t>
            </a:r>
            <a:endParaRPr lang="hu-HU" sz="3200" dirty="0">
              <a:solidFill>
                <a:srgbClr val="FF0000"/>
              </a:solidFill>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29</a:t>
            </a:fld>
            <a:endParaRPr lang="en-US" dirty="0"/>
          </a:p>
        </p:txBody>
      </p:sp>
    </p:spTree>
    <p:extLst>
      <p:ext uri="{BB962C8B-B14F-4D97-AF65-F5344CB8AC3E}">
        <p14:creationId xmlns:p14="http://schemas.microsoft.com/office/powerpoint/2010/main" val="3461995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Contents</a:t>
            </a:r>
            <a:endParaRPr lang="en-GB"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Introduction</a:t>
            </a:r>
          </a:p>
          <a:p>
            <a:pPr marL="514350" indent="-514350">
              <a:buFont typeface="+mj-lt"/>
              <a:buAutoNum type="arabicPeriod"/>
            </a:pPr>
            <a:r>
              <a:rPr lang="en-GB" altLang="en-US" dirty="0"/>
              <a:t>PSA </a:t>
            </a:r>
            <a:r>
              <a:rPr lang="en-GB" altLang="en-US" dirty="0" smtClean="0"/>
              <a:t>scope and levels</a:t>
            </a:r>
          </a:p>
          <a:p>
            <a:pPr marL="514350" indent="-514350">
              <a:buFont typeface="+mj-lt"/>
              <a:buAutoNum type="arabicPeriod"/>
            </a:pPr>
            <a:r>
              <a:rPr lang="en-GB" altLang="en-US" dirty="0" smtClean="0"/>
              <a:t>Full power PSA Level </a:t>
            </a:r>
            <a:r>
              <a:rPr lang="en-GB" altLang="en-US" dirty="0"/>
              <a:t>1 </a:t>
            </a:r>
            <a:r>
              <a:rPr lang="en-GB" altLang="en-US" dirty="0" smtClean="0"/>
              <a:t>for internal initiators</a:t>
            </a:r>
          </a:p>
          <a:p>
            <a:pPr marL="514350" indent="-514350">
              <a:buFont typeface="+mj-lt"/>
              <a:buAutoNum type="arabicPeriod"/>
            </a:pPr>
            <a:r>
              <a:rPr lang="en-GB" altLang="en-US" dirty="0" smtClean="0"/>
              <a:t>Level 2 PSA</a:t>
            </a:r>
          </a:p>
          <a:p>
            <a:pPr marL="514350" indent="-514350">
              <a:buFont typeface="+mj-lt"/>
              <a:buAutoNum type="arabicPeriod"/>
            </a:pPr>
            <a:r>
              <a:rPr lang="en-GB" altLang="en-US" dirty="0" smtClean="0"/>
              <a:t>Level 3 PSA</a:t>
            </a:r>
          </a:p>
          <a:p>
            <a:pPr marL="514350" indent="-514350">
              <a:buFont typeface="+mj-lt"/>
              <a:buAutoNum type="arabicPeriod"/>
            </a:pPr>
            <a:r>
              <a:rPr lang="en-GB" altLang="en-US" dirty="0"/>
              <a:t>PSA </a:t>
            </a:r>
            <a:r>
              <a:rPr lang="en-GB" altLang="en-US" dirty="0" smtClean="0"/>
              <a:t>for external and internal hazards</a:t>
            </a:r>
          </a:p>
          <a:p>
            <a:pPr marL="514350" indent="-514350">
              <a:buFont typeface="+mj-lt"/>
              <a:buAutoNum type="arabicPeriod"/>
            </a:pPr>
            <a:r>
              <a:rPr lang="en-GB" altLang="en-US" dirty="0" smtClean="0"/>
              <a:t>Low power and shut-down PSA</a:t>
            </a:r>
          </a:p>
          <a:p>
            <a:pPr marL="514350" indent="-514350">
              <a:buFont typeface="+mj-lt"/>
              <a:buAutoNum type="arabicPeriod"/>
            </a:pPr>
            <a:r>
              <a:rPr lang="en-GB" altLang="en-US" dirty="0"/>
              <a:t>PSA </a:t>
            </a:r>
            <a:r>
              <a:rPr lang="en-GB" altLang="en-US" dirty="0" smtClean="0"/>
              <a:t>applications</a:t>
            </a:r>
          </a:p>
          <a:p>
            <a:pPr marL="514350" indent="-514350">
              <a:buFont typeface="+mj-lt"/>
              <a:buAutoNum type="arabicPeriod"/>
            </a:pPr>
            <a:endParaRPr lang="en-GB" altLang="en-US" dirty="0" smtClean="0"/>
          </a:p>
          <a:p>
            <a:pPr marL="514350" indent="-514350">
              <a:buFont typeface="+mj-lt"/>
              <a:buAutoNum type="arabicPeriod"/>
            </a:pPr>
            <a:endParaRPr lang="en-US" dirty="0" smtClean="0"/>
          </a:p>
          <a:p>
            <a:pPr marL="514350" indent="-514350">
              <a:buFont typeface="+mj-lt"/>
              <a:buAutoNum type="arabicPeriod"/>
            </a:pPr>
            <a:endParaRPr lang="en-GB" dirty="0"/>
          </a:p>
        </p:txBody>
      </p:sp>
      <p:sp>
        <p:nvSpPr>
          <p:cNvPr id="6" name="Slide Number Placeholder 5"/>
          <p:cNvSpPr>
            <a:spLocks noGrp="1"/>
          </p:cNvSpPr>
          <p:nvPr>
            <p:ph type="sldNum" sz="quarter" idx="12"/>
          </p:nvPr>
        </p:nvSpPr>
        <p:spPr/>
        <p:txBody>
          <a:bodyPr/>
          <a:lstStyle/>
          <a:p>
            <a:fld id="{23A0628E-C12F-4F8C-9895-BCD5E30100D3}" type="slidenum">
              <a:rPr lang="en-US" smtClean="0"/>
              <a:pPr/>
              <a:t>3</a:t>
            </a:fld>
            <a:endParaRPr lang="en-US" dirty="0"/>
          </a:p>
        </p:txBody>
      </p:sp>
    </p:spTree>
    <p:extLst>
      <p:ext uri="{BB962C8B-B14F-4D97-AF65-F5344CB8AC3E}">
        <p14:creationId xmlns:p14="http://schemas.microsoft.com/office/powerpoint/2010/main" val="31773152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p:cNvSpPr>
          <p:nvPr>
            <p:ph type="title" idx="4294967295"/>
          </p:nvPr>
        </p:nvSpPr>
        <p:spPr/>
        <p:txBody>
          <a:bodyPr/>
          <a:lstStyle/>
          <a:p>
            <a:r>
              <a:rPr lang="en-GB" altLang="en-US" dirty="0" smtClean="0"/>
              <a:t>Systems analysis – fault trees</a:t>
            </a:r>
            <a:endParaRPr lang="en-US" altLang="en-US" dirty="0" smtClean="0"/>
          </a:p>
        </p:txBody>
      </p:sp>
      <p:sp>
        <p:nvSpPr>
          <p:cNvPr id="92163"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a:bodyPr>
          <a:lstStyle/>
          <a:p>
            <a:pPr marL="360000" indent="-360000">
              <a:lnSpc>
                <a:spcPct val="100000"/>
              </a:lnSpc>
              <a:spcBef>
                <a:spcPts val="600"/>
              </a:spcBef>
              <a:spcAft>
                <a:spcPts val="600"/>
              </a:spcAft>
            </a:pPr>
            <a:r>
              <a:rPr lang="en-GB" altLang="en-US" dirty="0" smtClean="0"/>
              <a:t>Once the response of the plant to an initiating event has been modelled, the events that constitute the event sequences need </a:t>
            </a:r>
            <a:r>
              <a:rPr lang="en-GB" altLang="en-US" b="1" dirty="0" smtClean="0">
                <a:solidFill>
                  <a:srgbClr val="654A15"/>
                </a:solidFill>
              </a:rPr>
              <a:t>further analysis.</a:t>
            </a:r>
            <a:r>
              <a:rPr lang="en-GB" altLang="en-US" dirty="0" smtClean="0"/>
              <a:t> </a:t>
            </a:r>
          </a:p>
          <a:p>
            <a:pPr marL="360000" indent="-360000">
              <a:lnSpc>
                <a:spcPct val="100000"/>
              </a:lnSpc>
              <a:spcBef>
                <a:spcPts val="600"/>
              </a:spcBef>
              <a:spcAft>
                <a:spcPts val="600"/>
              </a:spcAft>
            </a:pPr>
            <a:r>
              <a:rPr lang="en-GB" altLang="en-US" dirty="0" smtClean="0"/>
              <a:t>The main events are the </a:t>
            </a:r>
            <a:r>
              <a:rPr lang="en-GB" altLang="en-US" b="1" dirty="0" smtClean="0">
                <a:solidFill>
                  <a:srgbClr val="654A15"/>
                </a:solidFill>
              </a:rPr>
              <a:t>success or failure</a:t>
            </a:r>
            <a:r>
              <a:rPr lang="en-GB" altLang="en-US" dirty="0" smtClean="0"/>
              <a:t> of the applicable systems. </a:t>
            </a:r>
          </a:p>
          <a:p>
            <a:pPr marL="360000" indent="-360000">
              <a:lnSpc>
                <a:spcPct val="100000"/>
              </a:lnSpc>
              <a:spcBef>
                <a:spcPts val="600"/>
              </a:spcBef>
              <a:spcAft>
                <a:spcPts val="600"/>
              </a:spcAft>
            </a:pPr>
            <a:r>
              <a:rPr lang="en-GB" altLang="en-US" dirty="0" smtClean="0"/>
              <a:t>The failure of the system is determined from a logical model called a </a:t>
            </a:r>
            <a:r>
              <a:rPr lang="en-GB" altLang="en-US" b="1" dirty="0" smtClean="0">
                <a:solidFill>
                  <a:srgbClr val="654A15"/>
                </a:solidFill>
              </a:rPr>
              <a:t>fault tree</a:t>
            </a:r>
            <a:r>
              <a:rPr lang="en-GB" altLang="en-US" dirty="0" smtClean="0"/>
              <a:t> (see  the next figure),  which express the system’s failure as a logical combination of the failures of its components and supporting systems. </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30</a:t>
            </a:fld>
            <a:endParaRPr lang="en-US" dirty="0"/>
          </a:p>
        </p:txBody>
      </p:sp>
    </p:spTree>
    <p:extLst>
      <p:ext uri="{BB962C8B-B14F-4D97-AF65-F5344CB8AC3E}">
        <p14:creationId xmlns:p14="http://schemas.microsoft.com/office/powerpoint/2010/main" val="25280733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p:cNvSpPr>
          <p:nvPr>
            <p:ph type="title" idx="4294967295"/>
          </p:nvPr>
        </p:nvSpPr>
        <p:spPr/>
        <p:txBody>
          <a:bodyPr/>
          <a:lstStyle/>
          <a:p>
            <a:r>
              <a:rPr lang="en-GB" altLang="en-US" dirty="0" smtClean="0"/>
              <a:t>Example of a fault tree</a:t>
            </a:r>
            <a:endParaRPr lang="en-US" altLang="en-US" dirty="0" smtClean="0"/>
          </a:p>
        </p:txBody>
      </p:sp>
      <p:sp>
        <p:nvSpPr>
          <p:cNvPr id="95237" name="Rectangle 5"/>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sp>
        <p:nvSpPr>
          <p:cNvPr id="95238" name="Rectangle 6"/>
          <p:cNvSpPr>
            <a:spLocks noChangeArrowheads="1"/>
          </p:cNvSpPr>
          <p:nvPr/>
        </p:nvSpPr>
        <p:spPr bwMode="auto">
          <a:xfrm>
            <a:off x="0" y="352055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pic>
        <p:nvPicPr>
          <p:cNvPr id="7" name="Picture 6" descr="\\GITEN\Public\Jure\figure_3-4.png"/>
          <p:cNvPicPr/>
          <p:nvPr/>
        </p:nvPicPr>
        <p:blipFill>
          <a:blip r:embed="rId3">
            <a:extLst>
              <a:ext uri="{28A0092B-C50C-407E-A947-70E740481C1C}">
                <a14:useLocalDpi xmlns:a14="http://schemas.microsoft.com/office/drawing/2010/main" val="0"/>
              </a:ext>
            </a:extLst>
          </a:blip>
          <a:srcRect/>
          <a:stretch>
            <a:fillRect/>
          </a:stretch>
        </p:blipFill>
        <p:spPr bwMode="auto">
          <a:xfrm>
            <a:off x="2212558" y="989960"/>
            <a:ext cx="6069594" cy="5430529"/>
          </a:xfrm>
          <a:prstGeom prst="rect">
            <a:avLst/>
          </a:prstGeom>
          <a:noFill/>
          <a:ln>
            <a:noFill/>
          </a:ln>
        </p:spPr>
      </p:pic>
      <p:sp>
        <p:nvSpPr>
          <p:cNvPr id="2" name="Szövegdoboz 1"/>
          <p:cNvSpPr txBox="1"/>
          <p:nvPr/>
        </p:nvSpPr>
        <p:spPr>
          <a:xfrm>
            <a:off x="8618483" y="5990897"/>
            <a:ext cx="767255" cy="584775"/>
          </a:xfrm>
          <a:prstGeom prst="rect">
            <a:avLst/>
          </a:prstGeom>
          <a:noFill/>
        </p:spPr>
        <p:txBody>
          <a:bodyPr wrap="square" rtlCol="0">
            <a:spAutoFit/>
          </a:bodyPr>
          <a:lstStyle/>
          <a:p>
            <a:r>
              <a:rPr lang="hu-HU" sz="3200" dirty="0" smtClean="0">
                <a:solidFill>
                  <a:srgbClr val="FF0000"/>
                </a:solidFill>
                <a:latin typeface="Arial"/>
                <a:cs typeface="Arial"/>
                <a:hlinkClick r:id="" action="ppaction://hlinkshowjump?jump=lastslideviewed"/>
              </a:rPr>
              <a:t>◄</a:t>
            </a:r>
            <a:endParaRPr lang="hu-HU" sz="3200" dirty="0">
              <a:solidFill>
                <a:srgbClr val="FF0000"/>
              </a:solidFill>
            </a:endParaRPr>
          </a:p>
        </p:txBody>
      </p:sp>
      <p:sp>
        <p:nvSpPr>
          <p:cNvPr id="3" name="Dia számának helye 2"/>
          <p:cNvSpPr>
            <a:spLocks noGrp="1"/>
          </p:cNvSpPr>
          <p:nvPr>
            <p:ph type="sldNum" sz="quarter" idx="12"/>
          </p:nvPr>
        </p:nvSpPr>
        <p:spPr/>
        <p:txBody>
          <a:bodyPr/>
          <a:lstStyle/>
          <a:p>
            <a:fld id="{23A0628E-C12F-4F8C-9895-BCD5E30100D3}" type="slidenum">
              <a:rPr lang="en-US" smtClean="0"/>
              <a:pPr/>
              <a:t>31</a:t>
            </a:fld>
            <a:endParaRPr lang="en-US" dirty="0"/>
          </a:p>
        </p:txBody>
      </p:sp>
      <p:sp>
        <p:nvSpPr>
          <p:cNvPr id="4" name="Szövegdoboz 3"/>
          <p:cNvSpPr txBox="1"/>
          <p:nvPr/>
        </p:nvSpPr>
        <p:spPr>
          <a:xfrm>
            <a:off x="367861" y="3815255"/>
            <a:ext cx="1502979" cy="369332"/>
          </a:xfrm>
          <a:prstGeom prst="rect">
            <a:avLst/>
          </a:prstGeom>
          <a:solidFill>
            <a:schemeClr val="accent2">
              <a:lumMod val="40000"/>
              <a:lumOff val="60000"/>
            </a:schemeClr>
          </a:solidFill>
          <a:ln w="15875">
            <a:solidFill>
              <a:schemeClr val="accent1"/>
            </a:solidFill>
          </a:ln>
        </p:spPr>
        <p:txBody>
          <a:bodyPr wrap="square" rtlCol="0">
            <a:spAutoFit/>
          </a:bodyPr>
          <a:lstStyle/>
          <a:p>
            <a:r>
              <a:rPr lang="en-US" dirty="0" smtClean="0"/>
              <a:t>Basic events</a:t>
            </a:r>
            <a:endParaRPr lang="hu-HU" dirty="0"/>
          </a:p>
        </p:txBody>
      </p:sp>
      <p:cxnSp>
        <p:nvCxnSpPr>
          <p:cNvPr id="6" name="Egyenes összekötő nyíllal 5"/>
          <p:cNvCxnSpPr/>
          <p:nvPr/>
        </p:nvCxnSpPr>
        <p:spPr>
          <a:xfrm flipV="1">
            <a:off x="1870840" y="2995448"/>
            <a:ext cx="714705" cy="7097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Egyenes összekötő nyíllal 8"/>
          <p:cNvCxnSpPr/>
          <p:nvPr/>
        </p:nvCxnSpPr>
        <p:spPr>
          <a:xfrm flipV="1">
            <a:off x="2028497" y="3889891"/>
            <a:ext cx="1282262" cy="1100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Egyenes összekötő 17"/>
          <p:cNvCxnSpPr/>
          <p:nvPr/>
        </p:nvCxnSpPr>
        <p:spPr>
          <a:xfrm>
            <a:off x="1119350" y="4277710"/>
            <a:ext cx="0" cy="1828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Egyenes összekötő nyíllal 19"/>
          <p:cNvCxnSpPr/>
          <p:nvPr/>
        </p:nvCxnSpPr>
        <p:spPr>
          <a:xfrm>
            <a:off x="1119350" y="6106510"/>
            <a:ext cx="1361091"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Szövegdoboz 24"/>
          <p:cNvSpPr txBox="1"/>
          <p:nvPr/>
        </p:nvSpPr>
        <p:spPr>
          <a:xfrm>
            <a:off x="5247355" y="1182414"/>
            <a:ext cx="1502979" cy="369332"/>
          </a:xfrm>
          <a:prstGeom prst="rect">
            <a:avLst/>
          </a:prstGeom>
          <a:solidFill>
            <a:schemeClr val="accent2">
              <a:lumMod val="40000"/>
              <a:lumOff val="60000"/>
            </a:schemeClr>
          </a:solidFill>
          <a:ln w="15875">
            <a:solidFill>
              <a:schemeClr val="accent1"/>
            </a:solidFill>
          </a:ln>
        </p:spPr>
        <p:txBody>
          <a:bodyPr wrap="square" rtlCol="0">
            <a:spAutoFit/>
          </a:bodyPr>
          <a:lstStyle/>
          <a:p>
            <a:r>
              <a:rPr lang="en-US" dirty="0" smtClean="0"/>
              <a:t>Top event</a:t>
            </a:r>
            <a:endParaRPr lang="hu-HU" dirty="0"/>
          </a:p>
        </p:txBody>
      </p:sp>
      <p:cxnSp>
        <p:nvCxnSpPr>
          <p:cNvPr id="23" name="Egyenes összekötő nyíllal 22"/>
          <p:cNvCxnSpPr/>
          <p:nvPr/>
        </p:nvCxnSpPr>
        <p:spPr>
          <a:xfrm flipH="1" flipV="1">
            <a:off x="4235669" y="1282262"/>
            <a:ext cx="861848" cy="848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0004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p:cNvSpPr>
          <p:nvPr>
            <p:ph type="title" idx="4294967295"/>
          </p:nvPr>
        </p:nvSpPr>
        <p:spPr/>
        <p:txBody>
          <a:bodyPr/>
          <a:lstStyle/>
          <a:p>
            <a:r>
              <a:rPr lang="en-GB" altLang="en-US" dirty="0" smtClean="0"/>
              <a:t>Accident sequences analyses</a:t>
            </a:r>
            <a:endParaRPr lang="en-US" altLang="en-US" dirty="0" smtClean="0"/>
          </a:p>
        </p:txBody>
      </p:sp>
      <p:sp>
        <p:nvSpPr>
          <p:cNvPr id="90115"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10000"/>
          </a:bodyPr>
          <a:lstStyle/>
          <a:p>
            <a:pPr>
              <a:spcAft>
                <a:spcPts val="600"/>
              </a:spcAft>
            </a:pPr>
            <a:r>
              <a:rPr lang="en-GB" altLang="en-US" dirty="0" smtClean="0"/>
              <a:t>The </a:t>
            </a:r>
            <a:r>
              <a:rPr lang="en-GB" altLang="en-US" b="1" dirty="0">
                <a:solidFill>
                  <a:srgbClr val="654A15"/>
                </a:solidFill>
              </a:rPr>
              <a:t>modelling</a:t>
            </a:r>
            <a:r>
              <a:rPr lang="en-GB" altLang="en-US" dirty="0"/>
              <a:t> task </a:t>
            </a:r>
            <a:r>
              <a:rPr lang="en-GB" altLang="en-US" dirty="0" smtClean="0"/>
              <a:t>of accident sequences needs particular efforts in </a:t>
            </a:r>
            <a:r>
              <a:rPr lang="en-GB" altLang="en-US" b="1" dirty="0" smtClean="0">
                <a:solidFill>
                  <a:srgbClr val="654A15"/>
                </a:solidFill>
              </a:rPr>
              <a:t>very different fields</a:t>
            </a:r>
            <a:r>
              <a:rPr lang="en-GB" altLang="en-US" dirty="0" smtClean="0"/>
              <a:t>. </a:t>
            </a:r>
          </a:p>
          <a:p>
            <a:pPr marL="360000" indent="-360000">
              <a:lnSpc>
                <a:spcPct val="100000"/>
              </a:lnSpc>
              <a:spcBef>
                <a:spcPts val="600"/>
              </a:spcBef>
              <a:spcAft>
                <a:spcPts val="600"/>
              </a:spcAft>
            </a:pPr>
            <a:r>
              <a:rPr lang="en-GB" altLang="en-US" dirty="0" smtClean="0"/>
              <a:t>The next figure shows the </a:t>
            </a:r>
            <a:r>
              <a:rPr lang="en-GB" altLang="en-US" b="1" dirty="0" smtClean="0">
                <a:solidFill>
                  <a:srgbClr val="654A15"/>
                </a:solidFill>
              </a:rPr>
              <a:t>interrelations</a:t>
            </a:r>
            <a:r>
              <a:rPr lang="en-GB" altLang="en-US" dirty="0" smtClean="0"/>
              <a:t> between initiating event, event trees, fault trees, basic events*, etc. that jointly constitute the PSA model. </a:t>
            </a:r>
          </a:p>
          <a:p>
            <a:pPr marL="360000" indent="-360000">
              <a:lnSpc>
                <a:spcPct val="100000"/>
              </a:lnSpc>
              <a:spcBef>
                <a:spcPts val="600"/>
              </a:spcBef>
              <a:spcAft>
                <a:spcPts val="600"/>
              </a:spcAft>
            </a:pPr>
            <a:r>
              <a:rPr lang="en-GB" altLang="en-US" dirty="0" smtClean="0"/>
              <a:t>A special effort should be made to create </a:t>
            </a:r>
            <a:r>
              <a:rPr lang="en-GB" altLang="en-US" b="1" dirty="0" smtClean="0">
                <a:solidFill>
                  <a:srgbClr val="654A15"/>
                </a:solidFill>
              </a:rPr>
              <a:t>scenarios</a:t>
            </a:r>
            <a:r>
              <a:rPr lang="en-GB" altLang="en-US" dirty="0" smtClean="0"/>
              <a:t> that are as </a:t>
            </a:r>
            <a:r>
              <a:rPr lang="en-GB" altLang="en-US" b="1" dirty="0" smtClean="0">
                <a:solidFill>
                  <a:srgbClr val="654A15"/>
                </a:solidFill>
              </a:rPr>
              <a:t>complete and realistic</a:t>
            </a:r>
            <a:r>
              <a:rPr lang="en-GB" altLang="en-US" dirty="0" smtClean="0"/>
              <a:t> as possible. </a:t>
            </a:r>
          </a:p>
          <a:p>
            <a:pPr marL="360000" indent="-360000">
              <a:lnSpc>
                <a:spcPct val="100000"/>
              </a:lnSpc>
              <a:spcBef>
                <a:spcPts val="600"/>
              </a:spcBef>
              <a:spcAft>
                <a:spcPts val="600"/>
              </a:spcAft>
            </a:pPr>
            <a:r>
              <a:rPr lang="en-GB" altLang="en-US" dirty="0" smtClean="0"/>
              <a:t>The event trees </a:t>
            </a:r>
            <a:r>
              <a:rPr lang="en-GB" altLang="en-US" b="1" dirty="0" smtClean="0">
                <a:solidFill>
                  <a:srgbClr val="654A15"/>
                </a:solidFill>
              </a:rPr>
              <a:t>construction </a:t>
            </a:r>
            <a:r>
              <a:rPr lang="en-GB" altLang="en-US" dirty="0" smtClean="0"/>
              <a:t>is a particularly important task of the PSA, since it is the </a:t>
            </a:r>
            <a:r>
              <a:rPr lang="en-GB" altLang="en-US" b="1" dirty="0" smtClean="0">
                <a:solidFill>
                  <a:srgbClr val="654A15"/>
                </a:solidFill>
              </a:rPr>
              <a:t>basis of the whole model</a:t>
            </a:r>
            <a:r>
              <a:rPr lang="en-GB" altLang="en-US" dirty="0" smtClean="0"/>
              <a:t>. </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32</a:t>
            </a:fld>
            <a:endParaRPr lang="en-US" dirty="0"/>
          </a:p>
        </p:txBody>
      </p:sp>
      <p:sp>
        <p:nvSpPr>
          <p:cNvPr id="3" name="Szövegdoboz 2"/>
          <p:cNvSpPr txBox="1"/>
          <p:nvPr/>
        </p:nvSpPr>
        <p:spPr>
          <a:xfrm>
            <a:off x="662152" y="6169572"/>
            <a:ext cx="8671034" cy="646331"/>
          </a:xfrm>
          <a:prstGeom prst="rect">
            <a:avLst/>
          </a:prstGeom>
          <a:noFill/>
        </p:spPr>
        <p:txBody>
          <a:bodyPr wrap="square" rtlCol="0">
            <a:spAutoFit/>
          </a:bodyPr>
          <a:lstStyle/>
          <a:p>
            <a:r>
              <a:rPr lang="en-US" dirty="0" smtClean="0"/>
              <a:t>* Component or human failure, e.g. a valve fails closing, or the operator fails doing an action when required.</a:t>
            </a:r>
            <a:endParaRPr lang="hu-HU" dirty="0"/>
          </a:p>
        </p:txBody>
      </p:sp>
    </p:spTree>
    <p:extLst>
      <p:ext uri="{BB962C8B-B14F-4D97-AF65-F5344CB8AC3E}">
        <p14:creationId xmlns:p14="http://schemas.microsoft.com/office/powerpoint/2010/main" val="32082683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p:cNvSpPr>
          <p:nvPr>
            <p:ph type="title" idx="4294967295"/>
          </p:nvPr>
        </p:nvSpPr>
        <p:spPr/>
        <p:txBody>
          <a:bodyPr/>
          <a:lstStyle/>
          <a:p>
            <a:r>
              <a:rPr lang="en-GB" altLang="en-US" dirty="0" smtClean="0"/>
              <a:t>Interrelation between different PSA elements and the event tree</a:t>
            </a:r>
            <a:endParaRPr lang="en-US" altLang="en-US" dirty="0" smtClean="0"/>
          </a:p>
        </p:txBody>
      </p:sp>
      <p:sp>
        <p:nvSpPr>
          <p:cNvPr id="93189" name="Rectangle 5"/>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graphicFrame>
        <p:nvGraphicFramePr>
          <p:cNvPr id="93188" name="Object 4"/>
          <p:cNvGraphicFramePr>
            <a:graphicFrameLocks noChangeAspect="1"/>
          </p:cNvGraphicFramePr>
          <p:nvPr>
            <p:extLst>
              <p:ext uri="{D42A27DB-BD31-4B8C-83A1-F6EECF244321}">
                <p14:modId xmlns:p14="http://schemas.microsoft.com/office/powerpoint/2010/main" val="638140769"/>
              </p:ext>
            </p:extLst>
          </p:nvPr>
        </p:nvGraphicFramePr>
        <p:xfrm>
          <a:off x="92365" y="1292772"/>
          <a:ext cx="9624272" cy="4947745"/>
        </p:xfrm>
        <a:graphic>
          <a:graphicData uri="http://schemas.openxmlformats.org/presentationml/2006/ole">
            <mc:AlternateContent xmlns:mc="http://schemas.openxmlformats.org/markup-compatibility/2006">
              <mc:Choice xmlns:v="urn:schemas-microsoft-com:vml" Requires="v">
                <p:oleObj spid="_x0000_s1135" r:id="rId4" imgW="3005172" imgH="1773780" progId="Visio.Drawing.11">
                  <p:embed/>
                </p:oleObj>
              </mc:Choice>
              <mc:Fallback>
                <p:oleObj r:id="rId4" imgW="3005172" imgH="1773780"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365" y="1292772"/>
                        <a:ext cx="9624272" cy="4947745"/>
                      </a:xfrm>
                      <a:prstGeom prst="rect">
                        <a:avLst/>
                      </a:prstGeom>
                      <a:noFill/>
                      <a:extLst/>
                    </p:spPr>
                  </p:pic>
                </p:oleObj>
              </mc:Fallback>
            </mc:AlternateContent>
          </a:graphicData>
        </a:graphic>
      </p:graphicFrame>
      <p:sp>
        <p:nvSpPr>
          <p:cNvPr id="2" name="Szövegdoboz 1"/>
          <p:cNvSpPr txBox="1"/>
          <p:nvPr/>
        </p:nvSpPr>
        <p:spPr>
          <a:xfrm>
            <a:off x="1839311" y="4960882"/>
            <a:ext cx="1082565" cy="338554"/>
          </a:xfrm>
          <a:prstGeom prst="rect">
            <a:avLst/>
          </a:prstGeom>
          <a:noFill/>
        </p:spPr>
        <p:txBody>
          <a:bodyPr wrap="square" rtlCol="0">
            <a:spAutoFit/>
          </a:bodyPr>
          <a:lstStyle/>
          <a:p>
            <a:r>
              <a:rPr lang="en-US" sz="1600" dirty="0" smtClean="0">
                <a:solidFill>
                  <a:srgbClr val="000000"/>
                </a:solidFill>
              </a:rPr>
              <a:t>Fault tree</a:t>
            </a:r>
            <a:endParaRPr lang="hu-HU" sz="1600" dirty="0">
              <a:solidFill>
                <a:srgbClr val="000000"/>
              </a:solidFill>
            </a:endParaRPr>
          </a:p>
        </p:txBody>
      </p:sp>
      <p:sp>
        <p:nvSpPr>
          <p:cNvPr id="6" name="Szövegdoboz 5"/>
          <p:cNvSpPr txBox="1"/>
          <p:nvPr/>
        </p:nvSpPr>
        <p:spPr>
          <a:xfrm>
            <a:off x="8618483" y="5990897"/>
            <a:ext cx="767255" cy="584775"/>
          </a:xfrm>
          <a:prstGeom prst="rect">
            <a:avLst/>
          </a:prstGeom>
          <a:noFill/>
        </p:spPr>
        <p:txBody>
          <a:bodyPr wrap="square" rtlCol="0">
            <a:spAutoFit/>
          </a:bodyPr>
          <a:lstStyle/>
          <a:p>
            <a:r>
              <a:rPr lang="hu-HU" sz="3200" dirty="0" smtClean="0">
                <a:solidFill>
                  <a:srgbClr val="FF0000"/>
                </a:solidFill>
                <a:latin typeface="Arial"/>
                <a:cs typeface="Arial"/>
                <a:hlinkClick r:id="" action="ppaction://hlinkshowjump?jump=lastslideviewed"/>
              </a:rPr>
              <a:t>◄</a:t>
            </a:r>
            <a:endParaRPr lang="hu-HU" sz="3200" dirty="0">
              <a:solidFill>
                <a:srgbClr val="FF0000"/>
              </a:solidFill>
            </a:endParaRPr>
          </a:p>
        </p:txBody>
      </p:sp>
      <p:sp>
        <p:nvSpPr>
          <p:cNvPr id="3" name="Dia számának helye 2"/>
          <p:cNvSpPr>
            <a:spLocks noGrp="1"/>
          </p:cNvSpPr>
          <p:nvPr>
            <p:ph type="sldNum" sz="quarter" idx="12"/>
          </p:nvPr>
        </p:nvSpPr>
        <p:spPr/>
        <p:txBody>
          <a:bodyPr/>
          <a:lstStyle/>
          <a:p>
            <a:fld id="{23A0628E-C12F-4F8C-9895-BCD5E30100D3}" type="slidenum">
              <a:rPr lang="en-US" smtClean="0"/>
              <a:pPr/>
              <a:t>33</a:t>
            </a:fld>
            <a:endParaRPr lang="en-US" dirty="0"/>
          </a:p>
        </p:txBody>
      </p:sp>
    </p:spTree>
    <p:extLst>
      <p:ext uri="{BB962C8B-B14F-4D97-AF65-F5344CB8AC3E}">
        <p14:creationId xmlns:p14="http://schemas.microsoft.com/office/powerpoint/2010/main" val="4041889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p:cNvSpPr>
          <p:nvPr>
            <p:ph type="title" idx="4294967295"/>
          </p:nvPr>
        </p:nvSpPr>
        <p:spPr/>
        <p:txBody>
          <a:bodyPr/>
          <a:lstStyle/>
          <a:p>
            <a:r>
              <a:rPr lang="en-GB" altLang="en-US" dirty="0" smtClean="0"/>
              <a:t>Systems analysis</a:t>
            </a:r>
            <a:endParaRPr lang="en-US" altLang="en-US" dirty="0" smtClean="0"/>
          </a:p>
        </p:txBody>
      </p:sp>
      <p:sp>
        <p:nvSpPr>
          <p:cNvPr id="99331" name="Rectangle 3"/>
          <p:cNvSpPr>
            <a:spLocks noGrp="1" noChangeArrowheads="1"/>
          </p:cNvSpPr>
          <p:nvPr>
            <p:ph type="body" idx="4294967295"/>
          </p:nvPr>
        </p:nvSpPr>
        <p:spPr bwMode="auto">
          <a:xfrm>
            <a:off x="502181" y="1261241"/>
            <a:ext cx="8896482" cy="487912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marL="357188" indent="-357188">
              <a:lnSpc>
                <a:spcPct val="100000"/>
              </a:lnSpc>
            </a:pPr>
            <a:r>
              <a:rPr lang="en-GB" altLang="en-US" dirty="0" smtClean="0"/>
              <a:t>For </a:t>
            </a:r>
            <a:r>
              <a:rPr lang="en-GB" altLang="en-US" dirty="0" smtClean="0"/>
              <a:t>the </a:t>
            </a:r>
            <a:r>
              <a:rPr lang="en-GB" altLang="en-US" b="1" dirty="0" smtClean="0">
                <a:solidFill>
                  <a:srgbClr val="654A15"/>
                </a:solidFill>
              </a:rPr>
              <a:t>top event</a:t>
            </a:r>
            <a:r>
              <a:rPr lang="en-GB" altLang="en-US" dirty="0" smtClean="0"/>
              <a:t> (usually a failure of a system to perform some </a:t>
            </a:r>
            <a:r>
              <a:rPr lang="en-GB" altLang="en-US" dirty="0" smtClean="0"/>
              <a:t>safety function</a:t>
            </a:r>
            <a:r>
              <a:rPr lang="en-GB" altLang="en-US" dirty="0" smtClean="0"/>
              <a:t>), a </a:t>
            </a:r>
            <a:r>
              <a:rPr lang="en-GB" altLang="en-US" b="1" dirty="0" smtClean="0">
                <a:solidFill>
                  <a:srgbClr val="654A15"/>
                </a:solidFill>
              </a:rPr>
              <a:t>fault tree</a:t>
            </a:r>
            <a:r>
              <a:rPr lang="en-GB" altLang="en-US" dirty="0" smtClean="0"/>
              <a:t> is used to identify the combination of </a:t>
            </a:r>
            <a:r>
              <a:rPr lang="en-GB" altLang="en-US" i="1" dirty="0" smtClean="0"/>
              <a:t>basic event</a:t>
            </a:r>
            <a:r>
              <a:rPr lang="en-GB" altLang="en-US" dirty="0" smtClean="0"/>
              <a:t>s (usually component failures or operator errors) that could lead to the top event.</a:t>
            </a:r>
          </a:p>
          <a:p>
            <a:pPr marL="357188" indent="-357188">
              <a:lnSpc>
                <a:spcPct val="100000"/>
              </a:lnSpc>
            </a:pPr>
            <a:r>
              <a:rPr lang="en-US" altLang="en-US" dirty="0" smtClean="0"/>
              <a:t>Since the </a:t>
            </a:r>
            <a:r>
              <a:rPr lang="en-US" altLang="en-US" b="1" dirty="0" smtClean="0">
                <a:solidFill>
                  <a:srgbClr val="654A15"/>
                </a:solidFill>
              </a:rPr>
              <a:t>safety systems</a:t>
            </a:r>
            <a:r>
              <a:rPr lang="en-US" altLang="en-US" dirty="0" smtClean="0"/>
              <a:t> are usually </a:t>
            </a:r>
            <a:r>
              <a:rPr lang="en-US" altLang="en-US" b="1" dirty="0" smtClean="0">
                <a:solidFill>
                  <a:srgbClr val="654A15"/>
                </a:solidFill>
              </a:rPr>
              <a:t>redundant,</a:t>
            </a:r>
            <a:r>
              <a:rPr lang="en-US" altLang="en-US" dirty="0" smtClean="0"/>
              <a:t> it is important to take into account </a:t>
            </a:r>
            <a:r>
              <a:rPr lang="en-US" altLang="en-US" b="1" dirty="0" smtClean="0">
                <a:solidFill>
                  <a:srgbClr val="654A15"/>
                </a:solidFill>
              </a:rPr>
              <a:t>common mode failures</a:t>
            </a:r>
            <a:r>
              <a:rPr lang="en-US" altLang="en-US" dirty="0" smtClean="0"/>
              <a:t> that are simultaneous failures of redundant components </a:t>
            </a:r>
            <a:r>
              <a:rPr lang="en-GB" altLang="en-US" dirty="0" smtClean="0"/>
              <a:t>due </a:t>
            </a:r>
            <a:r>
              <a:rPr lang="en-GB" altLang="en-US" dirty="0" smtClean="0"/>
              <a:t>to some </a:t>
            </a:r>
            <a:r>
              <a:rPr lang="en-GB" altLang="en-US" dirty="0" smtClean="0"/>
              <a:t>common </a:t>
            </a:r>
            <a:r>
              <a:rPr lang="en-GB" altLang="en-US" dirty="0" smtClean="0"/>
              <a:t>cause such as design errors, environmental or other factors.</a:t>
            </a:r>
          </a:p>
          <a:p>
            <a:pPr marL="357188" indent="-357188">
              <a:lnSpc>
                <a:spcPct val="100000"/>
              </a:lnSpc>
            </a:pPr>
            <a:r>
              <a:rPr lang="en-GB" altLang="en-US" dirty="0" smtClean="0"/>
              <a:t>The systems to be analysed </a:t>
            </a:r>
            <a:r>
              <a:rPr lang="en-GB" altLang="en-US" dirty="0"/>
              <a:t>may </a:t>
            </a:r>
            <a:r>
              <a:rPr lang="en-GB" altLang="en-US" dirty="0" smtClean="0"/>
              <a:t>either be </a:t>
            </a:r>
            <a:r>
              <a:rPr lang="en-GB" altLang="en-US" dirty="0"/>
              <a:t>involved in </a:t>
            </a:r>
            <a:r>
              <a:rPr lang="en-GB" altLang="en-US" b="1" dirty="0" smtClean="0">
                <a:solidFill>
                  <a:srgbClr val="654A15"/>
                </a:solidFill>
              </a:rPr>
              <a:t>accident sequences </a:t>
            </a:r>
            <a:r>
              <a:rPr lang="en-GB" altLang="en-US" dirty="0" smtClean="0"/>
              <a:t>(i.e. the branching points of event trees) or in </a:t>
            </a:r>
            <a:r>
              <a:rPr lang="en-GB" altLang="en-US" b="1" dirty="0" smtClean="0">
                <a:solidFill>
                  <a:srgbClr val="654A15"/>
                </a:solidFill>
              </a:rPr>
              <a:t>initiating events</a:t>
            </a:r>
            <a:r>
              <a:rPr lang="en-GB" altLang="en-US" dirty="0" smtClean="0"/>
              <a:t>.</a:t>
            </a:r>
          </a:p>
          <a:p>
            <a:pPr marL="357188" indent="-357188">
              <a:lnSpc>
                <a:spcPct val="100000"/>
              </a:lnSpc>
            </a:pPr>
            <a:r>
              <a:rPr lang="en-GB" altLang="en-US" dirty="0" smtClean="0"/>
              <a:t>In a given event sequence a </a:t>
            </a:r>
            <a:r>
              <a:rPr lang="en-GB" altLang="en-US" b="1" dirty="0" smtClean="0">
                <a:solidFill>
                  <a:srgbClr val="654A15"/>
                </a:solidFill>
              </a:rPr>
              <a:t>system </a:t>
            </a:r>
            <a:r>
              <a:rPr lang="en-GB" altLang="en-US" dirty="0" smtClean="0"/>
              <a:t>may have </a:t>
            </a:r>
            <a:r>
              <a:rPr lang="en-GB" altLang="en-US" b="1" dirty="0" smtClean="0">
                <a:solidFill>
                  <a:schemeClr val="accent2">
                    <a:lumMod val="50000"/>
                  </a:schemeClr>
                </a:solidFill>
              </a:rPr>
              <a:t>several</a:t>
            </a:r>
            <a:r>
              <a:rPr lang="en-GB" altLang="en-US" dirty="0" smtClean="0">
                <a:solidFill>
                  <a:schemeClr val="accent2">
                    <a:lumMod val="50000"/>
                  </a:schemeClr>
                </a:solidFill>
              </a:rPr>
              <a:t> </a:t>
            </a:r>
            <a:r>
              <a:rPr lang="en-GB" altLang="en-US" b="1" dirty="0" smtClean="0">
                <a:solidFill>
                  <a:srgbClr val="654A15"/>
                </a:solidFill>
              </a:rPr>
              <a:t>different missions</a:t>
            </a:r>
            <a:r>
              <a:rPr lang="en-GB" altLang="en-US" dirty="0" smtClean="0"/>
              <a:t>  with different success criteria. </a:t>
            </a:r>
          </a:p>
        </p:txBody>
      </p:sp>
      <p:sp>
        <p:nvSpPr>
          <p:cNvPr id="2" name="Dia számának helye 1"/>
          <p:cNvSpPr>
            <a:spLocks noGrp="1"/>
          </p:cNvSpPr>
          <p:nvPr>
            <p:ph type="sldNum" sz="quarter" idx="12"/>
          </p:nvPr>
        </p:nvSpPr>
        <p:spPr/>
        <p:txBody>
          <a:bodyPr/>
          <a:lstStyle/>
          <a:p>
            <a:fld id="{23A0628E-C12F-4F8C-9895-BCD5E30100D3}" type="slidenum">
              <a:rPr lang="en-US" smtClean="0"/>
              <a:pPr/>
              <a:t>34</a:t>
            </a:fld>
            <a:endParaRPr lang="en-US" dirty="0"/>
          </a:p>
        </p:txBody>
      </p:sp>
    </p:spTree>
    <p:extLst>
      <p:ext uri="{BB962C8B-B14F-4D97-AF65-F5344CB8AC3E}">
        <p14:creationId xmlns:p14="http://schemas.microsoft.com/office/powerpoint/2010/main" val="322934168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p:cNvSpPr>
          <p:nvPr>
            <p:ph type="title" idx="4294967295"/>
          </p:nvPr>
        </p:nvSpPr>
        <p:spPr/>
        <p:txBody>
          <a:bodyPr/>
          <a:lstStyle/>
          <a:p>
            <a:r>
              <a:rPr lang="en-GB" altLang="en-US" dirty="0" smtClean="0"/>
              <a:t>Systems analysis ‒ cont.</a:t>
            </a:r>
            <a:endParaRPr lang="en-US" altLang="en-US" dirty="0" smtClean="0"/>
          </a:p>
        </p:txBody>
      </p:sp>
      <p:sp>
        <p:nvSpPr>
          <p:cNvPr id="101379"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10000"/>
          </a:bodyPr>
          <a:lstStyle/>
          <a:p>
            <a:pPr marL="360000" indent="-360000">
              <a:lnSpc>
                <a:spcPct val="100000"/>
              </a:lnSpc>
              <a:spcBef>
                <a:spcPts val="600"/>
              </a:spcBef>
              <a:spcAft>
                <a:spcPts val="600"/>
              </a:spcAft>
            </a:pPr>
            <a:r>
              <a:rPr lang="en-GB" altLang="en-US" dirty="0" smtClean="0"/>
              <a:t>The first step of system analysis is a very good </a:t>
            </a:r>
            <a:r>
              <a:rPr lang="en-GB" altLang="en-US" b="1" dirty="0" smtClean="0">
                <a:solidFill>
                  <a:srgbClr val="654A15"/>
                </a:solidFill>
              </a:rPr>
              <a:t>understanding</a:t>
            </a:r>
            <a:r>
              <a:rPr lang="en-GB" altLang="en-US" dirty="0" smtClean="0"/>
              <a:t> of the </a:t>
            </a:r>
            <a:r>
              <a:rPr lang="en-GB" altLang="en-US" b="1" dirty="0" smtClean="0">
                <a:solidFill>
                  <a:srgbClr val="654A15"/>
                </a:solidFill>
              </a:rPr>
              <a:t>system operation</a:t>
            </a:r>
            <a:r>
              <a:rPr lang="en-GB" altLang="en-US" dirty="0" smtClean="0"/>
              <a:t> as well as the operation of its components and the effect of their failure on system success. </a:t>
            </a:r>
          </a:p>
          <a:p>
            <a:pPr marL="360000" indent="-360000">
              <a:lnSpc>
                <a:spcPct val="100000"/>
              </a:lnSpc>
              <a:spcBef>
                <a:spcPts val="600"/>
              </a:spcBef>
              <a:spcAft>
                <a:spcPts val="600"/>
              </a:spcAft>
            </a:pPr>
            <a:r>
              <a:rPr lang="en-GB" altLang="en-US" dirty="0" smtClean="0"/>
              <a:t>Such understanding can be achieved through a qualitative analysis, e.g. a </a:t>
            </a:r>
            <a:r>
              <a:rPr lang="en-GB" altLang="en-US" b="1" dirty="0" smtClean="0">
                <a:solidFill>
                  <a:srgbClr val="654A15"/>
                </a:solidFill>
              </a:rPr>
              <a:t>failure modes and effect analysis (FMEA)</a:t>
            </a:r>
            <a:r>
              <a:rPr lang="en-GB" altLang="en-US" dirty="0" smtClean="0"/>
              <a:t> .</a:t>
            </a:r>
          </a:p>
          <a:p>
            <a:pPr marL="360000" indent="-360000">
              <a:lnSpc>
                <a:spcPct val="100000"/>
              </a:lnSpc>
              <a:spcBef>
                <a:spcPts val="600"/>
              </a:spcBef>
              <a:spcAft>
                <a:spcPts val="600"/>
              </a:spcAft>
            </a:pPr>
            <a:r>
              <a:rPr lang="en-GB" altLang="en-US" dirty="0" smtClean="0"/>
              <a:t>After the qualitative step, </a:t>
            </a:r>
            <a:r>
              <a:rPr lang="en-GB" altLang="en-US" b="1" dirty="0" smtClean="0">
                <a:solidFill>
                  <a:srgbClr val="654A15"/>
                </a:solidFill>
              </a:rPr>
              <a:t>system analysis</a:t>
            </a:r>
            <a:r>
              <a:rPr lang="en-GB" altLang="en-US" dirty="0" smtClean="0"/>
              <a:t> is carried out using a logic model enabling calculation of the </a:t>
            </a:r>
            <a:r>
              <a:rPr lang="en-GB" altLang="en-US" b="1" dirty="0" smtClean="0">
                <a:solidFill>
                  <a:srgbClr val="654A15"/>
                </a:solidFill>
              </a:rPr>
              <a:t>probability of failure</a:t>
            </a:r>
            <a:r>
              <a:rPr lang="en-GB" altLang="en-US" dirty="0" smtClean="0"/>
              <a:t> of each mission of the system on the basis of failure probabilities of its basic components. </a:t>
            </a:r>
          </a:p>
        </p:txBody>
      </p:sp>
      <p:sp>
        <p:nvSpPr>
          <p:cNvPr id="2" name="Dia számának helye 1"/>
          <p:cNvSpPr>
            <a:spLocks noGrp="1"/>
          </p:cNvSpPr>
          <p:nvPr>
            <p:ph type="sldNum" sz="quarter" idx="12"/>
          </p:nvPr>
        </p:nvSpPr>
        <p:spPr/>
        <p:txBody>
          <a:bodyPr/>
          <a:lstStyle/>
          <a:p>
            <a:fld id="{23A0628E-C12F-4F8C-9895-BCD5E30100D3}" type="slidenum">
              <a:rPr lang="en-US" smtClean="0"/>
              <a:pPr/>
              <a:t>35</a:t>
            </a:fld>
            <a:endParaRPr lang="en-US" dirty="0"/>
          </a:p>
        </p:txBody>
      </p:sp>
    </p:spTree>
    <p:extLst>
      <p:ext uri="{BB962C8B-B14F-4D97-AF65-F5344CB8AC3E}">
        <p14:creationId xmlns:p14="http://schemas.microsoft.com/office/powerpoint/2010/main" val="37070299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p:cNvSpPr>
          <p:nvPr>
            <p:ph type="title" idx="4294967295"/>
          </p:nvPr>
        </p:nvSpPr>
        <p:spPr/>
        <p:txBody>
          <a:bodyPr/>
          <a:lstStyle/>
          <a:p>
            <a:r>
              <a:rPr lang="en-GB" altLang="en-US" dirty="0" smtClean="0"/>
              <a:t>Systems analysis ‒ cont.</a:t>
            </a:r>
            <a:endParaRPr lang="en-US" altLang="en-US" dirty="0" smtClean="0"/>
          </a:p>
        </p:txBody>
      </p:sp>
      <p:sp>
        <p:nvSpPr>
          <p:cNvPr id="103427"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p>
            <a:pPr marL="360000" indent="-360000">
              <a:lnSpc>
                <a:spcPct val="100000"/>
              </a:lnSpc>
              <a:spcBef>
                <a:spcPts val="600"/>
              </a:spcBef>
              <a:spcAft>
                <a:spcPts val="600"/>
              </a:spcAft>
            </a:pPr>
            <a:r>
              <a:rPr lang="en-GB" altLang="en-US" b="1" dirty="0" smtClean="0">
                <a:solidFill>
                  <a:srgbClr val="654A15"/>
                </a:solidFill>
              </a:rPr>
              <a:t>Fault tree analysis</a:t>
            </a:r>
            <a:r>
              <a:rPr lang="en-GB" altLang="en-US" dirty="0" smtClean="0"/>
              <a:t> is the most common method used for representing the failure logic of plant systems. </a:t>
            </a:r>
          </a:p>
          <a:p>
            <a:pPr marL="360000" indent="-360000">
              <a:lnSpc>
                <a:spcPct val="100000"/>
              </a:lnSpc>
              <a:spcBef>
                <a:spcPts val="600"/>
              </a:spcBef>
              <a:spcAft>
                <a:spcPts val="600"/>
              </a:spcAft>
            </a:pPr>
            <a:r>
              <a:rPr lang="en-GB" altLang="en-US" dirty="0" smtClean="0"/>
              <a:t>It is a </a:t>
            </a:r>
            <a:r>
              <a:rPr lang="en-GB" altLang="en-US" b="1" dirty="0" smtClean="0">
                <a:solidFill>
                  <a:srgbClr val="654A15"/>
                </a:solidFill>
              </a:rPr>
              <a:t>deductive failure analysis</a:t>
            </a:r>
            <a:r>
              <a:rPr lang="en-GB" altLang="en-US" dirty="0" smtClean="0"/>
              <a:t> that is an analytical technique, whereby </a:t>
            </a:r>
            <a:r>
              <a:rPr lang="en-GB" altLang="en-US" i="1" dirty="0" smtClean="0"/>
              <a:t>the undesired state of a system is specified</a:t>
            </a:r>
            <a:r>
              <a:rPr lang="en-GB" altLang="en-US" dirty="0" smtClean="0"/>
              <a:t> and the system is then analysed in the context of its environment and mode of operation to find all credible ways in which the undesired state could be brought about. </a:t>
            </a:r>
          </a:p>
        </p:txBody>
      </p:sp>
      <p:sp>
        <p:nvSpPr>
          <p:cNvPr id="2" name="Dia számának helye 1"/>
          <p:cNvSpPr>
            <a:spLocks noGrp="1"/>
          </p:cNvSpPr>
          <p:nvPr>
            <p:ph type="sldNum" sz="quarter" idx="12"/>
          </p:nvPr>
        </p:nvSpPr>
        <p:spPr/>
        <p:txBody>
          <a:bodyPr/>
          <a:lstStyle/>
          <a:p>
            <a:fld id="{23A0628E-C12F-4F8C-9895-BCD5E30100D3}" type="slidenum">
              <a:rPr lang="en-US" smtClean="0"/>
              <a:pPr/>
              <a:t>36</a:t>
            </a:fld>
            <a:endParaRPr lang="en-US" dirty="0"/>
          </a:p>
        </p:txBody>
      </p:sp>
    </p:spTree>
    <p:extLst>
      <p:ext uri="{BB962C8B-B14F-4D97-AF65-F5344CB8AC3E}">
        <p14:creationId xmlns:p14="http://schemas.microsoft.com/office/powerpoint/2010/main" val="21997516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p:cNvSpPr>
          <p:nvPr>
            <p:ph type="title" idx="4294967295"/>
          </p:nvPr>
        </p:nvSpPr>
        <p:spPr/>
        <p:txBody>
          <a:bodyPr/>
          <a:lstStyle/>
          <a:p>
            <a:r>
              <a:rPr lang="en-GB" altLang="en-US" dirty="0" smtClean="0"/>
              <a:t>Parameter estimation – input data</a:t>
            </a:r>
            <a:endParaRPr lang="en-US" altLang="en-US" dirty="0" smtClean="0"/>
          </a:p>
        </p:txBody>
      </p:sp>
      <p:sp>
        <p:nvSpPr>
          <p:cNvPr id="107523"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lnSpcReduction="10000"/>
          </a:bodyPr>
          <a:lstStyle/>
          <a:p>
            <a:pPr marL="360000" indent="-360000">
              <a:lnSpc>
                <a:spcPct val="100000"/>
              </a:lnSpc>
              <a:spcBef>
                <a:spcPts val="600"/>
              </a:spcBef>
              <a:spcAft>
                <a:spcPts val="600"/>
              </a:spcAft>
            </a:pPr>
            <a:r>
              <a:rPr lang="en-GB" altLang="en-US" dirty="0" smtClean="0"/>
              <a:t>After the construction of the logic models (event trees - fault trees), and in order to quantify these models, the </a:t>
            </a:r>
            <a:r>
              <a:rPr lang="en-GB" altLang="en-US" b="1" dirty="0" smtClean="0">
                <a:solidFill>
                  <a:srgbClr val="654A15"/>
                </a:solidFill>
              </a:rPr>
              <a:t>numerical values</a:t>
            </a:r>
            <a:r>
              <a:rPr lang="en-GB" altLang="en-US" dirty="0" smtClean="0"/>
              <a:t> of the necessary parameters has to be determined. </a:t>
            </a:r>
          </a:p>
          <a:p>
            <a:pPr marL="360000" indent="-360000">
              <a:lnSpc>
                <a:spcPct val="100000"/>
              </a:lnSpc>
              <a:spcBef>
                <a:spcPts val="600"/>
              </a:spcBef>
              <a:spcAft>
                <a:spcPts val="600"/>
              </a:spcAft>
            </a:pPr>
            <a:r>
              <a:rPr lang="en-GB" altLang="en-US" dirty="0" smtClean="0"/>
              <a:t>The data necessary for quantification can be </a:t>
            </a:r>
            <a:r>
              <a:rPr lang="en-GB" altLang="en-US" b="1" dirty="0" smtClean="0">
                <a:solidFill>
                  <a:srgbClr val="654A15"/>
                </a:solidFill>
              </a:rPr>
              <a:t>grouped </a:t>
            </a:r>
            <a:r>
              <a:rPr lang="en-GB" altLang="en-US" dirty="0" smtClean="0"/>
              <a:t>into the following </a:t>
            </a:r>
            <a:r>
              <a:rPr lang="en-GB" altLang="en-US" b="1" dirty="0" smtClean="0">
                <a:solidFill>
                  <a:srgbClr val="654A15"/>
                </a:solidFill>
              </a:rPr>
              <a:t>categories:</a:t>
            </a:r>
          </a:p>
          <a:p>
            <a:pPr marL="720000" lvl="1" indent="-358775">
              <a:lnSpc>
                <a:spcPct val="100000"/>
              </a:lnSpc>
              <a:spcBef>
                <a:spcPts val="300"/>
              </a:spcBef>
              <a:spcAft>
                <a:spcPts val="300"/>
              </a:spcAft>
            </a:pPr>
            <a:r>
              <a:rPr lang="en-GB" altLang="en-US" dirty="0" smtClean="0"/>
              <a:t>Frequency of initiating events; </a:t>
            </a:r>
          </a:p>
          <a:p>
            <a:pPr marL="720000" lvl="1" indent="-358775">
              <a:lnSpc>
                <a:spcPct val="100000"/>
              </a:lnSpc>
              <a:spcBef>
                <a:spcPts val="300"/>
              </a:spcBef>
              <a:spcAft>
                <a:spcPts val="300"/>
              </a:spcAft>
            </a:pPr>
            <a:r>
              <a:rPr lang="en-GB" altLang="en-US" dirty="0" smtClean="0"/>
              <a:t>Reliability/unavailability data of components; </a:t>
            </a:r>
          </a:p>
          <a:p>
            <a:pPr marL="720000" lvl="1" indent="-358775">
              <a:lnSpc>
                <a:spcPct val="100000"/>
              </a:lnSpc>
              <a:spcBef>
                <a:spcPts val="300"/>
              </a:spcBef>
              <a:spcAft>
                <a:spcPts val="300"/>
              </a:spcAft>
            </a:pPr>
            <a:r>
              <a:rPr lang="en-GB" altLang="en-US" dirty="0" smtClean="0"/>
              <a:t>Common Cause Failure (CCF) data. </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37</a:t>
            </a:fld>
            <a:endParaRPr lang="en-US" dirty="0"/>
          </a:p>
        </p:txBody>
      </p:sp>
    </p:spTree>
    <p:extLst>
      <p:ext uri="{BB962C8B-B14F-4D97-AF65-F5344CB8AC3E}">
        <p14:creationId xmlns:p14="http://schemas.microsoft.com/office/powerpoint/2010/main" val="15166816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p:cNvSpPr>
          <p:nvPr>
            <p:ph type="title" idx="4294967295"/>
          </p:nvPr>
        </p:nvSpPr>
        <p:spPr/>
        <p:txBody>
          <a:bodyPr/>
          <a:lstStyle/>
          <a:p>
            <a:r>
              <a:rPr lang="en-GB" altLang="en-US" dirty="0" smtClean="0"/>
              <a:t>Parameter estimation ‒ cont.</a:t>
            </a:r>
            <a:endParaRPr lang="en-US" altLang="en-US" dirty="0" smtClean="0"/>
          </a:p>
        </p:txBody>
      </p:sp>
      <p:sp>
        <p:nvSpPr>
          <p:cNvPr id="109571" name="Rectangle 3"/>
          <p:cNvSpPr>
            <a:spLocks noGrp="1" noChangeArrowheads="1"/>
          </p:cNvSpPr>
          <p:nvPr>
            <p:ph type="body" idx="4294967295"/>
          </p:nvPr>
        </p:nvSpPr>
        <p:spPr bwMode="auto">
          <a:xfrm>
            <a:off x="461668" y="1250731"/>
            <a:ext cx="8896482" cy="5184131"/>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0000" lnSpcReduction="20000"/>
          </a:bodyPr>
          <a:lstStyle/>
          <a:p>
            <a:pPr marL="0" indent="0">
              <a:lnSpc>
                <a:spcPct val="100000"/>
              </a:lnSpc>
              <a:spcBef>
                <a:spcPts val="600"/>
              </a:spcBef>
              <a:spcAft>
                <a:spcPts val="600"/>
              </a:spcAft>
              <a:buNone/>
            </a:pPr>
            <a:r>
              <a:rPr lang="en-GB" altLang="en-US" b="1" u="sng" dirty="0"/>
              <a:t>Frequency of IEs:</a:t>
            </a:r>
            <a:r>
              <a:rPr lang="en-GB" altLang="en-US" b="1" dirty="0" smtClean="0"/>
              <a:t> </a:t>
            </a:r>
          </a:p>
          <a:p>
            <a:pPr marL="360000" indent="-360000">
              <a:lnSpc>
                <a:spcPct val="100000"/>
              </a:lnSpc>
              <a:spcBef>
                <a:spcPts val="600"/>
              </a:spcBef>
              <a:spcAft>
                <a:spcPts val="600"/>
              </a:spcAft>
            </a:pPr>
            <a:r>
              <a:rPr lang="en-GB" altLang="en-US" sz="3400" dirty="0" smtClean="0"/>
              <a:t>In so far as possible, </a:t>
            </a:r>
            <a:r>
              <a:rPr lang="en-GB" altLang="en-US" sz="3400" b="1" dirty="0" smtClean="0">
                <a:solidFill>
                  <a:srgbClr val="654A15"/>
                </a:solidFill>
              </a:rPr>
              <a:t>operational experience</a:t>
            </a:r>
            <a:r>
              <a:rPr lang="en-GB" altLang="en-US" sz="3400" dirty="0" smtClean="0"/>
              <a:t> should play a key role in quantification of initiating events frequencies.  </a:t>
            </a:r>
          </a:p>
          <a:p>
            <a:pPr marL="360000" indent="-360000">
              <a:lnSpc>
                <a:spcPct val="100000"/>
              </a:lnSpc>
              <a:spcBef>
                <a:spcPts val="600"/>
              </a:spcBef>
              <a:spcAft>
                <a:spcPts val="600"/>
              </a:spcAft>
            </a:pPr>
            <a:r>
              <a:rPr lang="en-GB" altLang="en-US" sz="3400" dirty="0" smtClean="0"/>
              <a:t>There are analytical approaches (</a:t>
            </a:r>
            <a:r>
              <a:rPr lang="en-GB" altLang="en-US" sz="3400" b="1" dirty="0" smtClean="0">
                <a:solidFill>
                  <a:srgbClr val="654A15"/>
                </a:solidFill>
              </a:rPr>
              <a:t>Bayesian analysis</a:t>
            </a:r>
            <a:r>
              <a:rPr lang="en-GB" altLang="en-US" sz="3400" dirty="0" smtClean="0"/>
              <a:t>) that allow plant-specific operational data to be combined with other generic information.</a:t>
            </a:r>
            <a:endParaRPr lang="en-GB" altLang="en-US" sz="3400" b="1" dirty="0" smtClean="0"/>
          </a:p>
          <a:p>
            <a:pPr marL="0" indent="0">
              <a:lnSpc>
                <a:spcPct val="100000"/>
              </a:lnSpc>
              <a:spcBef>
                <a:spcPts val="600"/>
              </a:spcBef>
              <a:spcAft>
                <a:spcPts val="600"/>
              </a:spcAft>
              <a:buNone/>
            </a:pPr>
            <a:r>
              <a:rPr lang="en-GB" altLang="en-US" b="1" u="sng" dirty="0"/>
              <a:t>Reliability data of components:</a:t>
            </a:r>
            <a:r>
              <a:rPr lang="en-GB" altLang="en-US" dirty="0" smtClean="0"/>
              <a:t> </a:t>
            </a:r>
          </a:p>
          <a:p>
            <a:pPr marL="360000" indent="-360000">
              <a:lnSpc>
                <a:spcPct val="100000"/>
              </a:lnSpc>
              <a:spcBef>
                <a:spcPts val="600"/>
              </a:spcBef>
              <a:spcAft>
                <a:spcPts val="600"/>
              </a:spcAft>
            </a:pPr>
            <a:r>
              <a:rPr lang="en-GB" altLang="en-US" sz="3400" dirty="0" smtClean="0"/>
              <a:t>The </a:t>
            </a:r>
            <a:r>
              <a:rPr lang="en-GB" altLang="en-US" sz="3400" b="1" dirty="0" smtClean="0">
                <a:solidFill>
                  <a:srgbClr val="654A15"/>
                </a:solidFill>
              </a:rPr>
              <a:t>reliability parameters</a:t>
            </a:r>
            <a:r>
              <a:rPr lang="en-GB" altLang="en-US" sz="3400" dirty="0" smtClean="0"/>
              <a:t> that are used in the PSAs are typically the following: </a:t>
            </a:r>
          </a:p>
          <a:p>
            <a:pPr marL="720000" lvl="1" indent="-360000">
              <a:lnSpc>
                <a:spcPct val="100000"/>
              </a:lnSpc>
              <a:spcBef>
                <a:spcPts val="0"/>
              </a:spcBef>
              <a:spcAft>
                <a:spcPts val="0"/>
              </a:spcAft>
            </a:pPr>
            <a:r>
              <a:rPr lang="en-GB" altLang="en-US" sz="3100" dirty="0" smtClean="0"/>
              <a:t>a) Failure rate to run (for a component in operation); </a:t>
            </a:r>
          </a:p>
          <a:p>
            <a:pPr marL="720000" lvl="1" indent="-360000">
              <a:lnSpc>
                <a:spcPct val="100000"/>
              </a:lnSpc>
              <a:spcBef>
                <a:spcPts val="0"/>
              </a:spcBef>
              <a:spcAft>
                <a:spcPts val="0"/>
              </a:spcAft>
            </a:pPr>
            <a:r>
              <a:rPr lang="en-GB" altLang="en-US" sz="3100" dirty="0" smtClean="0"/>
              <a:t>b) Failure upon demand or failure to start </a:t>
            </a:r>
            <a:r>
              <a:rPr lang="en-GB" altLang="en-US" sz="3100" dirty="0" smtClean="0"/>
              <a:t>a </a:t>
            </a:r>
            <a:r>
              <a:rPr lang="en-GB" altLang="en-US" sz="3100" dirty="0" smtClean="0"/>
              <a:t>component in </a:t>
            </a:r>
            <a:r>
              <a:rPr lang="en-GB" altLang="en-US" sz="3100" dirty="0" smtClean="0"/>
              <a:t>stand-by;</a:t>
            </a:r>
            <a:endParaRPr lang="en-GB" altLang="en-US" sz="3100" dirty="0" smtClean="0"/>
          </a:p>
          <a:p>
            <a:pPr marL="720000" lvl="1" indent="-360000">
              <a:lnSpc>
                <a:spcPct val="100000"/>
              </a:lnSpc>
              <a:spcBef>
                <a:spcPts val="0"/>
              </a:spcBef>
              <a:spcAft>
                <a:spcPts val="0"/>
              </a:spcAft>
            </a:pPr>
            <a:r>
              <a:rPr lang="en-GB" altLang="en-US" sz="3100" dirty="0" smtClean="0"/>
              <a:t>c) Failure rate during stand-by; </a:t>
            </a:r>
          </a:p>
          <a:p>
            <a:pPr marL="720000" lvl="1" indent="-360000">
              <a:lnSpc>
                <a:spcPct val="100000"/>
              </a:lnSpc>
              <a:spcBef>
                <a:spcPts val="0"/>
              </a:spcBef>
              <a:spcAft>
                <a:spcPts val="0"/>
              </a:spcAft>
            </a:pPr>
            <a:r>
              <a:rPr lang="en-GB" altLang="en-US" sz="3100" dirty="0" smtClean="0"/>
              <a:t>d) Repair rate or repair time; </a:t>
            </a:r>
          </a:p>
          <a:p>
            <a:pPr marL="720000" lvl="1" indent="-360000">
              <a:lnSpc>
                <a:spcPct val="100000"/>
              </a:lnSpc>
              <a:spcBef>
                <a:spcPts val="0"/>
              </a:spcBef>
              <a:spcAft>
                <a:spcPts val="0"/>
              </a:spcAft>
            </a:pPr>
            <a:r>
              <a:rPr lang="en-GB" altLang="en-US" sz="3100" dirty="0" smtClean="0"/>
              <a:t>e) Unavailability for maintenance or for testing. </a:t>
            </a:r>
          </a:p>
        </p:txBody>
      </p:sp>
      <p:sp>
        <p:nvSpPr>
          <p:cNvPr id="2" name="Dia számának helye 1"/>
          <p:cNvSpPr>
            <a:spLocks noGrp="1"/>
          </p:cNvSpPr>
          <p:nvPr>
            <p:ph type="sldNum" sz="quarter" idx="12"/>
          </p:nvPr>
        </p:nvSpPr>
        <p:spPr/>
        <p:txBody>
          <a:bodyPr/>
          <a:lstStyle/>
          <a:p>
            <a:fld id="{23A0628E-C12F-4F8C-9895-BCD5E30100D3}" type="slidenum">
              <a:rPr lang="en-US" smtClean="0"/>
              <a:pPr/>
              <a:t>38</a:t>
            </a:fld>
            <a:endParaRPr lang="en-US" dirty="0"/>
          </a:p>
        </p:txBody>
      </p:sp>
    </p:spTree>
    <p:extLst>
      <p:ext uri="{BB962C8B-B14F-4D97-AF65-F5344CB8AC3E}">
        <p14:creationId xmlns:p14="http://schemas.microsoft.com/office/powerpoint/2010/main" val="42471307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smtClean="0"/>
              <a:t>Parameter </a:t>
            </a:r>
            <a:r>
              <a:rPr lang="en-GB" altLang="en-US" dirty="0"/>
              <a:t>estimation ‒ cont.</a:t>
            </a:r>
            <a:endParaRPr lang="sl-SI" dirty="0"/>
          </a:p>
        </p:txBody>
      </p:sp>
      <p:sp>
        <p:nvSpPr>
          <p:cNvPr id="3" name="Content Placeholder 2"/>
          <p:cNvSpPr>
            <a:spLocks noGrp="1"/>
          </p:cNvSpPr>
          <p:nvPr>
            <p:ph idx="1"/>
          </p:nvPr>
        </p:nvSpPr>
        <p:spPr/>
        <p:txBody>
          <a:bodyPr/>
          <a:lstStyle/>
          <a:p>
            <a:pPr marL="357188" indent="-357188"/>
            <a:r>
              <a:rPr lang="en-GB" altLang="en-US" dirty="0"/>
              <a:t>If the specific experience feedback is not available, other information sources can be used, for example </a:t>
            </a:r>
            <a:r>
              <a:rPr lang="en-GB" altLang="en-US" b="1" dirty="0">
                <a:solidFill>
                  <a:srgbClr val="654A15"/>
                </a:solidFill>
              </a:rPr>
              <a:t>international data banks</a:t>
            </a:r>
            <a:r>
              <a:rPr lang="en-GB" altLang="en-US" dirty="0"/>
              <a:t> or data used in other PSAs. </a:t>
            </a:r>
          </a:p>
          <a:p>
            <a:pPr marL="357188" indent="-357188"/>
            <a:r>
              <a:rPr lang="en-GB" altLang="en-US" dirty="0"/>
              <a:t>However, the </a:t>
            </a:r>
            <a:r>
              <a:rPr lang="en-GB" altLang="en-US" b="1" dirty="0">
                <a:solidFill>
                  <a:srgbClr val="654A15"/>
                </a:solidFill>
              </a:rPr>
              <a:t>applicability</a:t>
            </a:r>
            <a:r>
              <a:rPr lang="en-GB" altLang="en-US" dirty="0"/>
              <a:t> of such data to the plant under consideration has to be analysed. </a:t>
            </a:r>
          </a:p>
          <a:p>
            <a:pPr marL="357188" indent="-357188"/>
            <a:r>
              <a:rPr lang="en-GB" altLang="en-US" dirty="0"/>
              <a:t>Specific data can be aggregated with generic data using </a:t>
            </a:r>
            <a:r>
              <a:rPr lang="en-GB" altLang="en-US" b="1" dirty="0">
                <a:solidFill>
                  <a:srgbClr val="654A15"/>
                </a:solidFill>
              </a:rPr>
              <a:t>Bayesian methods</a:t>
            </a:r>
            <a:r>
              <a:rPr lang="en-GB" altLang="en-US" dirty="0"/>
              <a:t>. </a:t>
            </a:r>
          </a:p>
          <a:p>
            <a:endParaRPr lang="sl-SI" dirty="0"/>
          </a:p>
        </p:txBody>
      </p:sp>
      <p:sp>
        <p:nvSpPr>
          <p:cNvPr id="4" name="Slide Number Placeholder 3"/>
          <p:cNvSpPr>
            <a:spLocks noGrp="1"/>
          </p:cNvSpPr>
          <p:nvPr>
            <p:ph type="sldNum" sz="quarter" idx="10"/>
          </p:nvPr>
        </p:nvSpPr>
        <p:spPr/>
        <p:txBody>
          <a:bodyPr/>
          <a:lstStyle/>
          <a:p>
            <a:fld id="{53D4CA2C-94B3-4204-9A24-01673BC4E41D}" type="slidenum">
              <a:rPr lang="sl-SI" altLang="en-US" smtClean="0"/>
              <a:pPr/>
              <a:t>39</a:t>
            </a:fld>
            <a:endParaRPr lang="sl-SI" altLang="en-US"/>
          </a:p>
        </p:txBody>
      </p:sp>
    </p:spTree>
    <p:extLst>
      <p:ext uri="{BB962C8B-B14F-4D97-AF65-F5344CB8AC3E}">
        <p14:creationId xmlns:p14="http://schemas.microsoft.com/office/powerpoint/2010/main" val="1803488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US" dirty="0" smtClean="0"/>
              <a:t>INTRODUCTION</a:t>
            </a:r>
          </a:p>
        </p:txBody>
      </p:sp>
      <p:sp>
        <p:nvSpPr>
          <p:cNvPr id="3" name="Content Placeholder 2"/>
          <p:cNvSpPr>
            <a:spLocks noGrp="1"/>
          </p:cNvSpPr>
          <p:nvPr>
            <p:ph idx="1"/>
          </p:nvPr>
        </p:nvSpPr>
        <p:spPr>
          <a:xfrm>
            <a:off x="482688" y="1473804"/>
            <a:ext cx="8884444" cy="3541923"/>
          </a:xfrm>
          <a:solidFill>
            <a:srgbClr val="FFFFCC"/>
          </a:solidFill>
          <a:ln w="19050">
            <a:solidFill>
              <a:srgbClr val="FF9900"/>
            </a:solidFill>
          </a:ln>
        </p:spPr>
        <p:txBody>
          <a:bodyPr vert="horz" wrap="square" lIns="288000" tIns="288000" rIns="288000" bIns="288000" numCol="1" anchor="t" anchorCtr="0" compatLnSpc="1">
            <a:prstTxWarp prst="textNoShape">
              <a:avLst/>
            </a:prstTxWarp>
            <a:spAutoFit/>
          </a:bodyPr>
          <a:lstStyle/>
          <a:p>
            <a:pPr marL="381000" indent="-381000">
              <a:spcBef>
                <a:spcPct val="50000"/>
              </a:spcBef>
              <a:spcAft>
                <a:spcPct val="0"/>
              </a:spcAft>
              <a:buClr>
                <a:srgbClr val="317DBF"/>
              </a:buClr>
              <a:buFont typeface="Arial" panose="020B0604020202020204" pitchFamily="34" charset="0"/>
              <a:buNone/>
            </a:pPr>
            <a:r>
              <a:rPr lang="en-GB" altLang="en-US" sz="2800" dirty="0" smtClean="0"/>
              <a:t>Learning objectives</a:t>
            </a:r>
          </a:p>
          <a:p>
            <a:pPr marL="381000" indent="-381000" algn="just" eaLnBrk="0" hangingPunct="0">
              <a:spcBef>
                <a:spcPts val="1500"/>
              </a:spcBef>
              <a:spcAft>
                <a:spcPts val="800"/>
              </a:spcAft>
              <a:buClrTx/>
              <a:buSzTx/>
              <a:buFont typeface="Arial" panose="020B0604020202020204" pitchFamily="34" charset="0"/>
              <a:buNone/>
            </a:pPr>
            <a:r>
              <a:rPr lang="en-GB" altLang="en-US" sz="2200" i="1" dirty="0" smtClean="0">
                <a:solidFill>
                  <a:srgbClr val="000000"/>
                </a:solidFill>
              </a:rPr>
              <a:t>After completing this chapter, the trainee will be able to:</a:t>
            </a:r>
          </a:p>
          <a:p>
            <a:pPr marL="457200" indent="-457200" eaLnBrk="0" hangingPunct="0">
              <a:spcBef>
                <a:spcPct val="20000"/>
              </a:spcBef>
              <a:spcAft>
                <a:spcPct val="0"/>
              </a:spcAft>
              <a:buClrTx/>
              <a:buSzTx/>
              <a:buFont typeface="+mj-lt"/>
              <a:buAutoNum type="arabicPeriod"/>
            </a:pPr>
            <a:r>
              <a:rPr lang="en-GB" altLang="en-US" sz="2200" i="1" dirty="0">
                <a:solidFill>
                  <a:srgbClr val="000000"/>
                </a:solidFill>
                <a:latin typeface="Arial"/>
              </a:rPr>
              <a:t>Describe the main purpose of performing safety analyses.</a:t>
            </a:r>
          </a:p>
          <a:p>
            <a:pPr marL="457200" indent="-457200" eaLnBrk="0" hangingPunct="0">
              <a:spcBef>
                <a:spcPct val="20000"/>
              </a:spcBef>
              <a:spcAft>
                <a:spcPct val="0"/>
              </a:spcAft>
              <a:buClrTx/>
              <a:buSzTx/>
              <a:buFont typeface="+mj-lt"/>
              <a:buAutoNum type="arabicPeriod"/>
            </a:pPr>
            <a:r>
              <a:rPr lang="en-GB" altLang="en-US" sz="2200" i="1" dirty="0">
                <a:solidFill>
                  <a:srgbClr val="000000"/>
                </a:solidFill>
                <a:latin typeface="Arial"/>
              </a:rPr>
              <a:t>Identify </a:t>
            </a:r>
            <a:r>
              <a:rPr lang="en-GB" altLang="en-US" sz="2200" i="1" dirty="0" smtClean="0">
                <a:solidFill>
                  <a:srgbClr val="000000"/>
                </a:solidFill>
                <a:latin typeface="Arial"/>
              </a:rPr>
              <a:t>the main types and the scope probabilistic safety assessment.</a:t>
            </a:r>
            <a:endParaRPr lang="en-GB" altLang="en-US" sz="2200" i="1" dirty="0">
              <a:solidFill>
                <a:srgbClr val="000000"/>
              </a:solidFill>
              <a:latin typeface="Arial"/>
            </a:endParaRPr>
          </a:p>
          <a:p>
            <a:pPr marL="457200" indent="-457200" eaLnBrk="0" hangingPunct="0">
              <a:spcBef>
                <a:spcPct val="20000"/>
              </a:spcBef>
              <a:spcAft>
                <a:spcPct val="0"/>
              </a:spcAft>
              <a:buClrTx/>
              <a:buSzTx/>
              <a:buFont typeface="+mj-lt"/>
              <a:buAutoNum type="arabicPeriod"/>
            </a:pPr>
            <a:r>
              <a:rPr lang="en-GB" altLang="en-US" sz="2200" i="1" dirty="0">
                <a:solidFill>
                  <a:srgbClr val="000000"/>
                </a:solidFill>
                <a:latin typeface="Arial"/>
              </a:rPr>
              <a:t>Describe the </a:t>
            </a:r>
            <a:r>
              <a:rPr lang="en-GB" altLang="en-US" sz="2200" i="1" dirty="0" smtClean="0">
                <a:solidFill>
                  <a:srgbClr val="000000"/>
                </a:solidFill>
                <a:latin typeface="Arial"/>
              </a:rPr>
              <a:t>general objective and value of </a:t>
            </a:r>
            <a:r>
              <a:rPr lang="en-GB" altLang="en-US" sz="2200" i="1" dirty="0">
                <a:solidFill>
                  <a:srgbClr val="000000"/>
                </a:solidFill>
                <a:latin typeface="Arial"/>
              </a:rPr>
              <a:t>probabilistic safety assessments</a:t>
            </a:r>
            <a:r>
              <a:rPr lang="en-GB" altLang="en-US" sz="2200" i="1" dirty="0" smtClean="0">
                <a:solidFill>
                  <a:srgbClr val="000000"/>
                </a:solidFill>
                <a:latin typeface="Arial"/>
              </a:rPr>
              <a:t>.</a:t>
            </a:r>
          </a:p>
        </p:txBody>
      </p:sp>
      <p:sp>
        <p:nvSpPr>
          <p:cNvPr id="4" name="Slide Number Placeholder 3"/>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804F7144-AE11-4729-9E72-27FCA0D53E48}" type="slidenum">
              <a:rPr lang="sl-SI" altLang="en-US">
                <a:solidFill>
                  <a:srgbClr val="898989"/>
                </a:solidFill>
                <a:latin typeface="Arial" panose="020B0604020202020204" pitchFamily="34" charset="0"/>
              </a:rPr>
              <a:pPr/>
              <a:t>4</a:t>
            </a:fld>
            <a:endParaRPr lang="sl-SI" altLang="en-US">
              <a:solidFill>
                <a:srgbClr val="898989"/>
              </a:solidFill>
              <a:latin typeface="Arial" panose="020B0604020202020204" pitchFamily="34" charset="0"/>
            </a:endParaRPr>
          </a:p>
        </p:txBody>
      </p:sp>
    </p:spTree>
    <p:extLst>
      <p:ext uri="{BB962C8B-B14F-4D97-AF65-F5344CB8AC3E}">
        <p14:creationId xmlns:p14="http://schemas.microsoft.com/office/powerpoint/2010/main" val="9041965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p:cNvSpPr>
          <p:nvPr>
            <p:ph type="title" idx="4294967295"/>
          </p:nvPr>
        </p:nvSpPr>
        <p:spPr/>
        <p:txBody>
          <a:bodyPr/>
          <a:lstStyle/>
          <a:p>
            <a:r>
              <a:rPr lang="en-GB" altLang="en-US" u="sng" dirty="0"/>
              <a:t>Common cause failures (CCF)</a:t>
            </a:r>
            <a:endParaRPr lang="en-US" altLang="en-US" dirty="0" smtClean="0"/>
          </a:p>
        </p:txBody>
      </p:sp>
      <p:sp>
        <p:nvSpPr>
          <p:cNvPr id="114691" name="Rectangle 3"/>
          <p:cNvSpPr>
            <a:spLocks noGrp="1" noChangeArrowheads="1"/>
          </p:cNvSpPr>
          <p:nvPr>
            <p:ph type="body" idx="4294967295"/>
          </p:nvPr>
        </p:nvSpPr>
        <p:spPr bwMode="auto">
          <a:xfrm>
            <a:off x="419624" y="1166648"/>
            <a:ext cx="8896482" cy="541282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a:spcAft>
                <a:spcPts val="600"/>
              </a:spcAft>
            </a:pPr>
            <a:r>
              <a:rPr lang="en-GB" altLang="en-US" dirty="0" smtClean="0"/>
              <a:t>CCFs </a:t>
            </a:r>
            <a:r>
              <a:rPr lang="en-GB" altLang="en-US" dirty="0" smtClean="0"/>
              <a:t>are failures due to the </a:t>
            </a:r>
            <a:r>
              <a:rPr lang="en-GB" altLang="en-US" b="1" dirty="0">
                <a:solidFill>
                  <a:srgbClr val="654A15"/>
                </a:solidFill>
              </a:rPr>
              <a:t>same</a:t>
            </a:r>
            <a:r>
              <a:rPr lang="en-GB" altLang="en-US" dirty="0" smtClean="0">
                <a:solidFill>
                  <a:srgbClr val="654A15"/>
                </a:solidFill>
              </a:rPr>
              <a:t> </a:t>
            </a:r>
            <a:r>
              <a:rPr lang="en-GB" altLang="en-US" b="1" dirty="0">
                <a:solidFill>
                  <a:srgbClr val="654A15"/>
                </a:solidFill>
              </a:rPr>
              <a:t>cause</a:t>
            </a:r>
            <a:r>
              <a:rPr lang="en-GB" altLang="en-US" dirty="0" smtClean="0"/>
              <a:t> that can affect </a:t>
            </a:r>
            <a:r>
              <a:rPr lang="en-GB" altLang="en-US" dirty="0"/>
              <a:t>redundant </a:t>
            </a:r>
            <a:r>
              <a:rPr lang="en-GB" altLang="en-US" dirty="0" smtClean="0"/>
              <a:t>components simultaneously</a:t>
            </a:r>
            <a:r>
              <a:rPr lang="en-GB" altLang="en-US" dirty="0" smtClean="0"/>
              <a:t>, or within a short period of </a:t>
            </a:r>
            <a:r>
              <a:rPr lang="en-GB" altLang="en-US" dirty="0" smtClean="0"/>
              <a:t>time. </a:t>
            </a:r>
            <a:endParaRPr lang="en-GB" altLang="en-US" dirty="0" smtClean="0"/>
          </a:p>
          <a:p>
            <a:pPr>
              <a:spcAft>
                <a:spcPts val="600"/>
              </a:spcAft>
            </a:pPr>
            <a:r>
              <a:rPr lang="en-GB" altLang="en-US" dirty="0"/>
              <a:t>CCFs have to be </a:t>
            </a:r>
            <a:r>
              <a:rPr lang="en-GB" altLang="en-US" dirty="0" smtClean="0"/>
              <a:t>considered in PSA</a:t>
            </a:r>
            <a:r>
              <a:rPr lang="en-GB" altLang="en-US" dirty="0"/>
              <a:t>, since their impact on </a:t>
            </a:r>
            <a:r>
              <a:rPr lang="en-GB" altLang="en-US" b="1" dirty="0" smtClean="0">
                <a:solidFill>
                  <a:srgbClr val="654A15"/>
                </a:solidFill>
              </a:rPr>
              <a:t>top events </a:t>
            </a:r>
            <a:r>
              <a:rPr lang="en-GB" altLang="en-US" dirty="0" smtClean="0"/>
              <a:t>is </a:t>
            </a:r>
            <a:r>
              <a:rPr lang="en-GB" altLang="en-US" dirty="0"/>
              <a:t>significant, especially in case of </a:t>
            </a:r>
            <a:r>
              <a:rPr lang="en-GB" altLang="en-US" dirty="0" smtClean="0"/>
              <a:t>redundant </a:t>
            </a:r>
            <a:r>
              <a:rPr lang="en-GB" altLang="en-US" dirty="0"/>
              <a:t>systems.  </a:t>
            </a:r>
            <a:endParaRPr lang="en-GB" altLang="en-US" dirty="0" smtClean="0"/>
          </a:p>
          <a:p>
            <a:pPr>
              <a:spcAft>
                <a:spcPts val="600"/>
              </a:spcAft>
            </a:pPr>
            <a:r>
              <a:rPr lang="en-GB" altLang="en-US" dirty="0" smtClean="0"/>
              <a:t>The CCFs can result, for instance, from </a:t>
            </a:r>
            <a:r>
              <a:rPr lang="en-GB" altLang="en-US" b="1" dirty="0" smtClean="0">
                <a:solidFill>
                  <a:srgbClr val="654A15"/>
                </a:solidFill>
              </a:rPr>
              <a:t>design error, </a:t>
            </a:r>
            <a:r>
              <a:rPr lang="en-GB" altLang="en-US" b="1" dirty="0" smtClean="0">
                <a:solidFill>
                  <a:srgbClr val="654A15"/>
                </a:solidFill>
              </a:rPr>
              <a:t>fabrication or installation</a:t>
            </a:r>
            <a:r>
              <a:rPr lang="en-GB" altLang="en-US" dirty="0" smtClean="0"/>
              <a:t>, or from the effects of the</a:t>
            </a:r>
            <a:r>
              <a:rPr lang="en-GB" altLang="en-US" b="1" dirty="0" smtClean="0">
                <a:solidFill>
                  <a:srgbClr val="654A15"/>
                </a:solidFill>
              </a:rPr>
              <a:t> environment</a:t>
            </a:r>
            <a:r>
              <a:rPr lang="en-GB" altLang="en-US" dirty="0" smtClean="0"/>
              <a:t> (normal or accident condition). </a:t>
            </a:r>
          </a:p>
          <a:p>
            <a:pPr>
              <a:spcAft>
                <a:spcPts val="600"/>
              </a:spcAft>
            </a:pPr>
            <a:r>
              <a:rPr lang="en-GB" altLang="en-US" dirty="0"/>
              <a:t>If the </a:t>
            </a:r>
            <a:r>
              <a:rPr lang="en-GB" altLang="en-US" dirty="0"/>
              <a:t>identified common </a:t>
            </a:r>
            <a:r>
              <a:rPr lang="en-GB" altLang="en-US" dirty="0"/>
              <a:t>points </a:t>
            </a:r>
            <a:r>
              <a:rPr lang="en-GB" altLang="en-US" dirty="0" smtClean="0"/>
              <a:t>(e.g. common </a:t>
            </a:r>
            <a:r>
              <a:rPr lang="en-GB" altLang="en-US" dirty="0"/>
              <a:t>support systems) are explicitly introduced in the </a:t>
            </a:r>
            <a:r>
              <a:rPr lang="en-GB" altLang="en-US" dirty="0" smtClean="0"/>
              <a:t>system </a:t>
            </a:r>
            <a:r>
              <a:rPr lang="en-GB" altLang="en-US" dirty="0"/>
              <a:t>models then </a:t>
            </a:r>
            <a:r>
              <a:rPr lang="en-GB" altLang="en-US" dirty="0" smtClean="0"/>
              <a:t>they are </a:t>
            </a:r>
            <a:r>
              <a:rPr lang="en-GB" altLang="en-US" dirty="0"/>
              <a:t>not </a:t>
            </a:r>
            <a:r>
              <a:rPr lang="en-GB" altLang="en-US" dirty="0" smtClean="0"/>
              <a:t>treated as </a:t>
            </a:r>
            <a:r>
              <a:rPr lang="en-GB" altLang="en-US" dirty="0"/>
              <a:t>CCFs. </a:t>
            </a:r>
          </a:p>
          <a:p>
            <a:pPr marL="0" indent="0">
              <a:lnSpc>
                <a:spcPct val="100000"/>
              </a:lnSpc>
              <a:spcBef>
                <a:spcPts val="600"/>
              </a:spcBef>
              <a:spcAft>
                <a:spcPts val="600"/>
              </a:spcAft>
              <a:buNone/>
            </a:pPr>
            <a:endParaRPr lang="en-GB"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40</a:t>
            </a:fld>
            <a:endParaRPr lang="en-US" dirty="0"/>
          </a:p>
        </p:txBody>
      </p:sp>
    </p:spTree>
    <p:extLst>
      <p:ext uri="{BB962C8B-B14F-4D97-AF65-F5344CB8AC3E}">
        <p14:creationId xmlns:p14="http://schemas.microsoft.com/office/powerpoint/2010/main" val="36173903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p:cNvSpPr>
          <p:nvPr>
            <p:ph type="title" idx="4294967295"/>
          </p:nvPr>
        </p:nvSpPr>
        <p:spPr/>
        <p:txBody>
          <a:bodyPr/>
          <a:lstStyle/>
          <a:p>
            <a:r>
              <a:rPr lang="en-GB" altLang="en-US" dirty="0" smtClean="0"/>
              <a:t>Human reliability analysis (HRA)</a:t>
            </a:r>
            <a:endParaRPr lang="en-US" altLang="en-US" dirty="0" smtClean="0"/>
          </a:p>
        </p:txBody>
      </p:sp>
      <p:sp>
        <p:nvSpPr>
          <p:cNvPr id="118787"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lnSpcReduction="10000"/>
          </a:bodyPr>
          <a:lstStyle/>
          <a:p>
            <a:pPr marL="360000" indent="-360000">
              <a:lnSpc>
                <a:spcPct val="100000"/>
              </a:lnSpc>
              <a:spcBef>
                <a:spcPts val="600"/>
              </a:spcBef>
              <a:spcAft>
                <a:spcPts val="600"/>
              </a:spcAft>
            </a:pPr>
            <a:r>
              <a:rPr lang="en-GB" altLang="en-US" dirty="0" smtClean="0"/>
              <a:t>Another type of data that are required for PSA is the </a:t>
            </a:r>
            <a:r>
              <a:rPr lang="en-GB" altLang="en-US" b="1" dirty="0" smtClean="0">
                <a:solidFill>
                  <a:srgbClr val="654A15"/>
                </a:solidFill>
              </a:rPr>
              <a:t>human reliability</a:t>
            </a:r>
            <a:r>
              <a:rPr lang="en-GB" altLang="en-US" dirty="0" smtClean="0"/>
              <a:t> </a:t>
            </a:r>
            <a:r>
              <a:rPr lang="en-GB" altLang="en-US" b="1" dirty="0" smtClean="0">
                <a:solidFill>
                  <a:srgbClr val="654A15"/>
                </a:solidFill>
              </a:rPr>
              <a:t>data</a:t>
            </a:r>
            <a:r>
              <a:rPr lang="en-GB" altLang="en-US" dirty="0" smtClean="0"/>
              <a:t>. </a:t>
            </a:r>
          </a:p>
          <a:p>
            <a:pPr marL="360000" indent="-360000">
              <a:lnSpc>
                <a:spcPct val="100000"/>
              </a:lnSpc>
              <a:spcBef>
                <a:spcPts val="600"/>
              </a:spcBef>
              <a:spcAft>
                <a:spcPts val="600"/>
              </a:spcAft>
            </a:pPr>
            <a:r>
              <a:rPr lang="en-GB" altLang="en-US" dirty="0" smtClean="0"/>
              <a:t>However, these data are obtained in the course of </a:t>
            </a:r>
            <a:r>
              <a:rPr lang="en-GB" altLang="en-US" b="1" dirty="0" smtClean="0">
                <a:solidFill>
                  <a:srgbClr val="654A15"/>
                </a:solidFill>
              </a:rPr>
              <a:t>Human Reliability Analyses</a:t>
            </a:r>
            <a:r>
              <a:rPr lang="en-GB" altLang="en-US" dirty="0" smtClean="0"/>
              <a:t> rather than from the statistical treatment of the events from plant operational experience.  </a:t>
            </a:r>
          </a:p>
          <a:p>
            <a:pPr marL="360000" indent="-360000">
              <a:lnSpc>
                <a:spcPct val="100000"/>
              </a:lnSpc>
              <a:spcBef>
                <a:spcPts val="600"/>
              </a:spcBef>
              <a:spcAft>
                <a:spcPts val="600"/>
              </a:spcAft>
            </a:pPr>
            <a:r>
              <a:rPr lang="en-GB" altLang="en-US" dirty="0" smtClean="0"/>
              <a:t>The objective of the human reliability analysis is to incorporate in the PSA model the </a:t>
            </a:r>
            <a:r>
              <a:rPr lang="en-GB" altLang="en-US" b="1" dirty="0" smtClean="0">
                <a:solidFill>
                  <a:srgbClr val="654A15"/>
                </a:solidFill>
              </a:rPr>
              <a:t>impact </a:t>
            </a:r>
            <a:r>
              <a:rPr lang="en-GB" altLang="en-US" dirty="0" smtClean="0"/>
              <a:t>of plant personnel actions </a:t>
            </a:r>
            <a:r>
              <a:rPr lang="en-GB" altLang="en-US" b="1" dirty="0" smtClean="0">
                <a:solidFill>
                  <a:srgbClr val="654A15"/>
                </a:solidFill>
              </a:rPr>
              <a:t>on risk</a:t>
            </a:r>
            <a:r>
              <a:rPr lang="en-GB" altLang="en-US" dirty="0" smtClean="0"/>
              <a:t>. </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41</a:t>
            </a:fld>
            <a:endParaRPr lang="en-US" dirty="0"/>
          </a:p>
        </p:txBody>
      </p:sp>
    </p:spTree>
    <p:extLst>
      <p:ext uri="{BB962C8B-B14F-4D97-AF65-F5344CB8AC3E}">
        <p14:creationId xmlns:p14="http://schemas.microsoft.com/office/powerpoint/2010/main" val="35925168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p:cNvSpPr>
          <p:nvPr>
            <p:ph type="title" idx="4294967295"/>
          </p:nvPr>
        </p:nvSpPr>
        <p:spPr/>
        <p:txBody>
          <a:bodyPr/>
          <a:lstStyle/>
          <a:p>
            <a:r>
              <a:rPr lang="en-GB" altLang="en-US" dirty="0" smtClean="0"/>
              <a:t>Human reliability analysis (HRA) ‒ cont. </a:t>
            </a:r>
            <a:endParaRPr lang="en-US" altLang="en-US" dirty="0" smtClean="0"/>
          </a:p>
        </p:txBody>
      </p:sp>
      <p:sp>
        <p:nvSpPr>
          <p:cNvPr id="120835" name="Rectangle 3"/>
          <p:cNvSpPr>
            <a:spLocks noGrp="1" noChangeArrowheads="1"/>
          </p:cNvSpPr>
          <p:nvPr>
            <p:ph type="body" idx="4294967295"/>
          </p:nvPr>
        </p:nvSpPr>
        <p:spPr bwMode="auto">
          <a:xfrm>
            <a:off x="220717" y="1387365"/>
            <a:ext cx="9147942" cy="499104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10000"/>
          </a:bodyPr>
          <a:lstStyle/>
          <a:p>
            <a:pPr marL="360000" indent="-360000">
              <a:lnSpc>
                <a:spcPct val="100000"/>
              </a:lnSpc>
              <a:spcBef>
                <a:spcPts val="600"/>
              </a:spcBef>
              <a:spcAft>
                <a:spcPts val="600"/>
              </a:spcAft>
            </a:pPr>
            <a:r>
              <a:rPr lang="en-GB" altLang="en-US" dirty="0" smtClean="0"/>
              <a:t>The human errors considered are of </a:t>
            </a:r>
            <a:r>
              <a:rPr lang="en-GB" altLang="en-US" b="1" dirty="0" smtClean="0">
                <a:solidFill>
                  <a:srgbClr val="654A15"/>
                </a:solidFill>
              </a:rPr>
              <a:t>three types</a:t>
            </a:r>
            <a:r>
              <a:rPr lang="en-GB" altLang="en-US" dirty="0" smtClean="0"/>
              <a:t> [IAEA 50-P-4]:</a:t>
            </a:r>
          </a:p>
          <a:p>
            <a:pPr marL="720000" lvl="1" indent="-358775">
              <a:lnSpc>
                <a:spcPct val="100000"/>
              </a:lnSpc>
              <a:spcBef>
                <a:spcPts val="300"/>
              </a:spcBef>
              <a:spcAft>
                <a:spcPts val="300"/>
              </a:spcAft>
            </a:pPr>
            <a:r>
              <a:rPr lang="en-GB" altLang="en-US" dirty="0" smtClean="0"/>
              <a:t>Human errors made</a:t>
            </a:r>
            <a:r>
              <a:rPr lang="en-GB" altLang="en-US" b="1" dirty="0" smtClean="0">
                <a:solidFill>
                  <a:srgbClr val="654A15"/>
                </a:solidFill>
              </a:rPr>
              <a:t> before</a:t>
            </a:r>
            <a:r>
              <a:rPr lang="en-GB" altLang="en-US" dirty="0" smtClean="0"/>
              <a:t> the occurrence of the </a:t>
            </a:r>
            <a:r>
              <a:rPr lang="en-GB" altLang="en-US" b="1" dirty="0" smtClean="0">
                <a:solidFill>
                  <a:srgbClr val="654A15"/>
                </a:solidFill>
              </a:rPr>
              <a:t>initiating event</a:t>
            </a:r>
            <a:r>
              <a:rPr lang="en-GB" altLang="en-US" dirty="0" smtClean="0"/>
              <a:t> that have the potential to lead to </a:t>
            </a:r>
            <a:r>
              <a:rPr lang="en-GB" altLang="en-US" dirty="0" smtClean="0"/>
              <a:t>failure </a:t>
            </a:r>
            <a:r>
              <a:rPr lang="en-GB" altLang="en-US" dirty="0" smtClean="0"/>
              <a:t>or unavailability of safety related equipment </a:t>
            </a:r>
            <a:r>
              <a:rPr lang="en-GB" altLang="en-US" dirty="0" smtClean="0"/>
              <a:t>(</a:t>
            </a:r>
            <a:r>
              <a:rPr lang="en-GB" altLang="en-US" dirty="0" smtClean="0"/>
              <a:t>usually referred to as </a:t>
            </a:r>
            <a:r>
              <a:rPr lang="en-GB" altLang="en-US" b="1" dirty="0" smtClean="0">
                <a:solidFill>
                  <a:schemeClr val="accent2">
                    <a:lumMod val="50000"/>
                  </a:schemeClr>
                </a:solidFill>
              </a:rPr>
              <a:t>Type A</a:t>
            </a:r>
            <a:r>
              <a:rPr lang="en-GB" altLang="en-US" dirty="0" smtClean="0"/>
              <a:t> human interactions). </a:t>
            </a:r>
          </a:p>
          <a:p>
            <a:pPr marL="720000" lvl="1" indent="-358775">
              <a:lnSpc>
                <a:spcPct val="100000"/>
              </a:lnSpc>
              <a:spcBef>
                <a:spcPts val="300"/>
              </a:spcBef>
              <a:spcAft>
                <a:spcPts val="300"/>
              </a:spcAft>
            </a:pPr>
            <a:r>
              <a:rPr lang="en-GB" altLang="en-US" dirty="0" smtClean="0"/>
              <a:t>Human errors that could </a:t>
            </a:r>
            <a:r>
              <a:rPr lang="en-GB" altLang="en-US" b="1" dirty="0" smtClean="0">
                <a:solidFill>
                  <a:srgbClr val="654A15"/>
                </a:solidFill>
              </a:rPr>
              <a:t>lead to</a:t>
            </a:r>
            <a:r>
              <a:rPr lang="en-GB" altLang="en-US" dirty="0" smtClean="0"/>
              <a:t> an </a:t>
            </a:r>
            <a:r>
              <a:rPr lang="en-GB" altLang="en-US" b="1" dirty="0" smtClean="0">
                <a:solidFill>
                  <a:srgbClr val="654A15"/>
                </a:solidFill>
              </a:rPr>
              <a:t>initiating event </a:t>
            </a:r>
            <a:r>
              <a:rPr lang="en-GB" altLang="en-US" dirty="0"/>
              <a:t>(</a:t>
            </a:r>
            <a:r>
              <a:rPr lang="en-GB" altLang="en-US" b="1" dirty="0" smtClean="0">
                <a:solidFill>
                  <a:schemeClr val="accent2">
                    <a:lumMod val="50000"/>
                  </a:schemeClr>
                </a:solidFill>
              </a:rPr>
              <a:t>Type B</a:t>
            </a:r>
            <a:r>
              <a:rPr lang="en-GB" altLang="en-US" dirty="0" smtClean="0"/>
              <a:t> human interactions).</a:t>
            </a:r>
          </a:p>
          <a:p>
            <a:pPr marL="720000" lvl="1" indent="-358775">
              <a:lnSpc>
                <a:spcPct val="100000"/>
              </a:lnSpc>
              <a:spcBef>
                <a:spcPts val="300"/>
              </a:spcBef>
              <a:spcAft>
                <a:spcPts val="300"/>
              </a:spcAft>
            </a:pPr>
            <a:r>
              <a:rPr lang="en-GB" altLang="en-US" dirty="0" smtClean="0"/>
              <a:t>Human errors that can be made by </a:t>
            </a:r>
            <a:r>
              <a:rPr lang="en-GB" altLang="en-US" b="1" dirty="0" smtClean="0">
                <a:solidFill>
                  <a:srgbClr val="654A15"/>
                </a:solidFill>
              </a:rPr>
              <a:t>plant operators</a:t>
            </a:r>
            <a:r>
              <a:rPr lang="en-GB" altLang="en-US" dirty="0" smtClean="0"/>
              <a:t> while carrying out actions </a:t>
            </a:r>
            <a:r>
              <a:rPr lang="en-GB" altLang="en-US" b="1" dirty="0" smtClean="0">
                <a:solidFill>
                  <a:srgbClr val="654A15"/>
                </a:solidFill>
              </a:rPr>
              <a:t>after</a:t>
            </a:r>
            <a:r>
              <a:rPr lang="en-GB" altLang="en-US" dirty="0" smtClean="0"/>
              <a:t> the occurrence of an </a:t>
            </a:r>
            <a:r>
              <a:rPr lang="en-GB" altLang="en-US" b="1" dirty="0" smtClean="0">
                <a:solidFill>
                  <a:srgbClr val="654A15"/>
                </a:solidFill>
              </a:rPr>
              <a:t>initiating event</a:t>
            </a:r>
            <a:r>
              <a:rPr lang="en-GB" altLang="en-US" dirty="0" smtClean="0"/>
              <a:t> (</a:t>
            </a:r>
            <a:r>
              <a:rPr lang="en-GB" altLang="en-US" b="1" dirty="0" smtClean="0">
                <a:solidFill>
                  <a:schemeClr val="accent2">
                    <a:lumMod val="50000"/>
                  </a:schemeClr>
                </a:solidFill>
              </a:rPr>
              <a:t>Type C</a:t>
            </a:r>
            <a:r>
              <a:rPr lang="en-GB" altLang="en-US" dirty="0" smtClean="0"/>
              <a:t> human interactions).</a:t>
            </a:r>
          </a:p>
          <a:p>
            <a:pPr marL="720000" lvl="1" indent="-358775">
              <a:lnSpc>
                <a:spcPct val="100000"/>
              </a:lnSpc>
              <a:spcBef>
                <a:spcPts val="300"/>
              </a:spcBef>
              <a:spcAft>
                <a:spcPts val="300"/>
              </a:spcAft>
            </a:pPr>
            <a:endParaRPr lang="en-GB" altLang="en-US" dirty="0" smtClean="0"/>
          </a:p>
          <a:p>
            <a:pPr indent="-358775">
              <a:spcBef>
                <a:spcPts val="300"/>
              </a:spcBef>
              <a:spcAft>
                <a:spcPts val="300"/>
              </a:spcAft>
            </a:pPr>
            <a:r>
              <a:rPr lang="en-GB" altLang="en-US" dirty="0" smtClean="0"/>
              <a:t>The human </a:t>
            </a:r>
            <a:r>
              <a:rPr lang="en-GB" altLang="en-US" dirty="0"/>
              <a:t>failure events should be either incorporated in fault trees </a:t>
            </a:r>
            <a:r>
              <a:rPr lang="en-GB" altLang="en-US" dirty="0" smtClean="0"/>
              <a:t>as </a:t>
            </a:r>
            <a:r>
              <a:rPr lang="en-GB" altLang="en-US" b="1" dirty="0">
                <a:solidFill>
                  <a:srgbClr val="654A15"/>
                </a:solidFill>
              </a:rPr>
              <a:t>event tree headings </a:t>
            </a:r>
            <a:r>
              <a:rPr lang="en-GB" altLang="en-US" dirty="0" smtClean="0"/>
              <a:t>or </a:t>
            </a:r>
            <a:r>
              <a:rPr lang="en-GB" altLang="en-US" dirty="0"/>
              <a:t>used as</a:t>
            </a:r>
            <a:r>
              <a:rPr lang="en-GB" altLang="en-US" b="1" dirty="0">
                <a:solidFill>
                  <a:srgbClr val="654A15"/>
                </a:solidFill>
              </a:rPr>
              <a:t> </a:t>
            </a:r>
            <a:r>
              <a:rPr lang="en-GB" altLang="en-US" b="1" i="1" dirty="0">
                <a:solidFill>
                  <a:srgbClr val="654A15"/>
                </a:solidFill>
              </a:rPr>
              <a:t>basic event</a:t>
            </a:r>
            <a:r>
              <a:rPr lang="en-GB" altLang="en-US" b="1" dirty="0">
                <a:solidFill>
                  <a:srgbClr val="654A15"/>
                </a:solidFill>
              </a:rPr>
              <a:t>s</a:t>
            </a:r>
            <a:r>
              <a:rPr lang="en-GB" altLang="en-US" dirty="0"/>
              <a:t>.</a:t>
            </a:r>
          </a:p>
          <a:p>
            <a:pPr indent="-358775">
              <a:spcBef>
                <a:spcPts val="300"/>
              </a:spcBef>
              <a:spcAft>
                <a:spcPts val="300"/>
              </a:spcAft>
            </a:pPr>
            <a:endParaRPr lang="en-GB"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42</a:t>
            </a:fld>
            <a:endParaRPr lang="en-US" dirty="0"/>
          </a:p>
        </p:txBody>
      </p:sp>
    </p:spTree>
    <p:extLst>
      <p:ext uri="{BB962C8B-B14F-4D97-AF65-F5344CB8AC3E}">
        <p14:creationId xmlns:p14="http://schemas.microsoft.com/office/powerpoint/2010/main" val="35698051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p:cNvSpPr>
          <p:nvPr>
            <p:ph type="title" idx="4294967295"/>
          </p:nvPr>
        </p:nvSpPr>
        <p:spPr/>
        <p:txBody>
          <a:bodyPr/>
          <a:lstStyle/>
          <a:p>
            <a:r>
              <a:rPr lang="en-GB" altLang="en-US" dirty="0" smtClean="0"/>
              <a:t>Human errors </a:t>
            </a:r>
            <a:r>
              <a:rPr lang="en-GB" altLang="en-US" dirty="0"/>
              <a:t>- Type A</a:t>
            </a:r>
            <a:endParaRPr lang="en-US" altLang="en-US" dirty="0" smtClean="0"/>
          </a:p>
        </p:txBody>
      </p:sp>
      <p:sp>
        <p:nvSpPr>
          <p:cNvPr id="124931" name="Rectangle 3"/>
          <p:cNvSpPr>
            <a:spLocks noGrp="1" noChangeArrowheads="1"/>
          </p:cNvSpPr>
          <p:nvPr>
            <p:ph type="body" idx="4294967295"/>
          </p:nvPr>
        </p:nvSpPr>
        <p:spPr bwMode="auto">
          <a:xfrm>
            <a:off x="507339" y="1187669"/>
            <a:ext cx="8903361" cy="510802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0000" lnSpcReduction="20000"/>
          </a:bodyPr>
          <a:lstStyle/>
          <a:p>
            <a:pPr marL="0" indent="0">
              <a:lnSpc>
                <a:spcPct val="100000"/>
              </a:lnSpc>
              <a:spcBef>
                <a:spcPts val="0"/>
              </a:spcBef>
              <a:spcAft>
                <a:spcPts val="1000"/>
              </a:spcAft>
              <a:buFont typeface="Arial" panose="020B0604020202020204" pitchFamily="34" charset="0"/>
              <a:buNone/>
            </a:pPr>
            <a:r>
              <a:rPr lang="en-GB" altLang="en-US" b="1" u="sng" dirty="0"/>
              <a:t>Pre-accident human errors</a:t>
            </a:r>
            <a:r>
              <a:rPr lang="en-GB" altLang="en-US" b="1" dirty="0" smtClean="0"/>
              <a:t> </a:t>
            </a:r>
            <a:endParaRPr lang="sl-SI" altLang="en-US" b="1" dirty="0" smtClean="0"/>
          </a:p>
          <a:p>
            <a:pPr marL="360000" indent="-360000">
              <a:lnSpc>
                <a:spcPct val="100000"/>
              </a:lnSpc>
              <a:spcBef>
                <a:spcPts val="600"/>
              </a:spcBef>
              <a:spcAft>
                <a:spcPts val="600"/>
              </a:spcAft>
            </a:pPr>
            <a:r>
              <a:rPr lang="en-GB" altLang="en-US" sz="3400" dirty="0" smtClean="0"/>
              <a:t>A systematic </a:t>
            </a:r>
            <a:r>
              <a:rPr lang="en-GB" altLang="en-US" sz="3400" b="1" dirty="0">
                <a:solidFill>
                  <a:srgbClr val="654A15"/>
                </a:solidFill>
              </a:rPr>
              <a:t>review</a:t>
            </a:r>
            <a:r>
              <a:rPr lang="en-GB" altLang="en-US" sz="3400" dirty="0" smtClean="0"/>
              <a:t> of </a:t>
            </a:r>
            <a:r>
              <a:rPr lang="en-GB" altLang="en-US" sz="3400" b="1" dirty="0" smtClean="0">
                <a:solidFill>
                  <a:srgbClr val="654A15"/>
                </a:solidFill>
              </a:rPr>
              <a:t>plant procedures</a:t>
            </a:r>
            <a:r>
              <a:rPr lang="en-GB" altLang="en-US" sz="3400" dirty="0" smtClean="0"/>
              <a:t> should be carried out to identify the repair, maintenance, testing and calibration tasks carried out by the plant operators for the systems modelled in the Level 1 PSA and thereby to identify </a:t>
            </a:r>
            <a:r>
              <a:rPr lang="en-GB" altLang="en-US" sz="3400" b="1" dirty="0" smtClean="0">
                <a:solidFill>
                  <a:srgbClr val="654A15"/>
                </a:solidFill>
              </a:rPr>
              <a:t>Type A human interactions</a:t>
            </a:r>
            <a:r>
              <a:rPr lang="en-GB" altLang="en-US" sz="3400" dirty="0" smtClean="0"/>
              <a:t>. </a:t>
            </a:r>
          </a:p>
          <a:p>
            <a:pPr>
              <a:spcAft>
                <a:spcPts val="600"/>
              </a:spcAft>
            </a:pPr>
            <a:r>
              <a:rPr lang="en-GB" altLang="en-US" sz="3400" dirty="0"/>
              <a:t>These </a:t>
            </a:r>
            <a:r>
              <a:rPr lang="en-GB" altLang="en-US" sz="3400" dirty="0" smtClean="0"/>
              <a:t>may </a:t>
            </a:r>
            <a:r>
              <a:rPr lang="en-GB" altLang="en-US" sz="3400" dirty="0"/>
              <a:t>cause that the component or component groups affected will be unavailable when required after an initiating event.</a:t>
            </a:r>
            <a:endParaRPr lang="en-GB" altLang="en-US" sz="3400" dirty="0" smtClean="0"/>
          </a:p>
          <a:p>
            <a:pPr marL="360000" indent="-360000">
              <a:lnSpc>
                <a:spcPct val="100000"/>
              </a:lnSpc>
              <a:spcBef>
                <a:spcPts val="600"/>
              </a:spcBef>
              <a:spcAft>
                <a:spcPts val="600"/>
              </a:spcAft>
            </a:pPr>
            <a:r>
              <a:rPr lang="en-GB" altLang="en-US" sz="3400" dirty="0" smtClean="0"/>
              <a:t>The review should determine the</a:t>
            </a:r>
            <a:r>
              <a:rPr lang="en-GB" altLang="en-US" sz="3400" b="1" dirty="0" smtClean="0">
                <a:solidFill>
                  <a:srgbClr val="654A15"/>
                </a:solidFill>
              </a:rPr>
              <a:t> potential </a:t>
            </a:r>
            <a:r>
              <a:rPr lang="en-GB" altLang="en-US" sz="3400" dirty="0" smtClean="0"/>
              <a:t>for </a:t>
            </a:r>
            <a:r>
              <a:rPr lang="en-GB" altLang="en-US" sz="3400" b="1" dirty="0" smtClean="0">
                <a:solidFill>
                  <a:srgbClr val="654A15"/>
                </a:solidFill>
              </a:rPr>
              <a:t>errors</a:t>
            </a:r>
            <a:r>
              <a:rPr lang="en-GB" altLang="en-US" sz="3400" dirty="0" smtClean="0"/>
              <a:t> to occur and the </a:t>
            </a:r>
            <a:r>
              <a:rPr lang="en-GB" altLang="en-US" sz="3400" b="1" dirty="0" smtClean="0">
                <a:solidFill>
                  <a:srgbClr val="654A15"/>
                </a:solidFill>
              </a:rPr>
              <a:t>effec</a:t>
            </a:r>
            <a:r>
              <a:rPr lang="en-GB" altLang="en-US" sz="3400" b="1" dirty="0">
                <a:solidFill>
                  <a:srgbClr val="654A15"/>
                </a:solidFill>
              </a:rPr>
              <a:t>t</a:t>
            </a:r>
            <a:r>
              <a:rPr lang="en-GB" altLang="en-US" sz="3400" dirty="0" smtClean="0"/>
              <a:t> of these potential errors on the unavailability or failure of safety system equipment.</a:t>
            </a:r>
          </a:p>
          <a:p>
            <a:pPr>
              <a:spcAft>
                <a:spcPts val="600"/>
              </a:spcAft>
            </a:pPr>
            <a:r>
              <a:rPr lang="en-GB" altLang="en-US" sz="3400" b="1" dirty="0">
                <a:solidFill>
                  <a:srgbClr val="654A15"/>
                </a:solidFill>
              </a:rPr>
              <a:t>Particularly important</a:t>
            </a:r>
            <a:r>
              <a:rPr lang="en-GB" altLang="en-US" sz="3400" dirty="0"/>
              <a:t> are interactions that have the potential to result in </a:t>
            </a:r>
            <a:r>
              <a:rPr lang="en-GB" altLang="en-US" sz="3400" b="1" dirty="0" smtClean="0">
                <a:solidFill>
                  <a:srgbClr val="654A15"/>
                </a:solidFill>
              </a:rPr>
              <a:t>simultaneous </a:t>
            </a:r>
            <a:r>
              <a:rPr lang="en-GB" altLang="en-US" sz="3400" b="1" dirty="0">
                <a:solidFill>
                  <a:srgbClr val="654A15"/>
                </a:solidFill>
              </a:rPr>
              <a:t>unavailability</a:t>
            </a:r>
            <a:r>
              <a:rPr lang="en-GB" altLang="en-US" sz="3400" dirty="0"/>
              <a:t> of </a:t>
            </a:r>
            <a:r>
              <a:rPr lang="en-GB" altLang="en-US" sz="3400" dirty="0" smtClean="0"/>
              <a:t>redundant trains </a:t>
            </a:r>
            <a:r>
              <a:rPr lang="en-GB" altLang="en-US" sz="3400" dirty="0"/>
              <a:t>of safety </a:t>
            </a:r>
            <a:r>
              <a:rPr lang="en-GB" altLang="en-US" sz="3400" dirty="0" smtClean="0"/>
              <a:t>systems (CCF). </a:t>
            </a:r>
            <a:endParaRPr lang="en-GB" altLang="en-US" sz="3400" dirty="0"/>
          </a:p>
        </p:txBody>
      </p:sp>
      <p:sp>
        <p:nvSpPr>
          <p:cNvPr id="2" name="Dia számának helye 1"/>
          <p:cNvSpPr>
            <a:spLocks noGrp="1"/>
          </p:cNvSpPr>
          <p:nvPr>
            <p:ph type="sldNum" sz="quarter" idx="12"/>
          </p:nvPr>
        </p:nvSpPr>
        <p:spPr/>
        <p:txBody>
          <a:bodyPr/>
          <a:lstStyle/>
          <a:p>
            <a:fld id="{23A0628E-C12F-4F8C-9895-BCD5E30100D3}" type="slidenum">
              <a:rPr lang="en-US" smtClean="0"/>
              <a:pPr/>
              <a:t>43</a:t>
            </a:fld>
            <a:endParaRPr lang="en-US" dirty="0"/>
          </a:p>
        </p:txBody>
      </p:sp>
    </p:spTree>
    <p:extLst>
      <p:ext uri="{BB962C8B-B14F-4D97-AF65-F5344CB8AC3E}">
        <p14:creationId xmlns:p14="http://schemas.microsoft.com/office/powerpoint/2010/main" val="1423716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marL="0" indent="0">
              <a:lnSpc>
                <a:spcPct val="100000"/>
              </a:lnSpc>
              <a:spcBef>
                <a:spcPts val="0"/>
              </a:spcBef>
              <a:spcAft>
                <a:spcPts val="1000"/>
              </a:spcAft>
              <a:buFont typeface="Arial" panose="020B0604020202020204" pitchFamily="34" charset="0"/>
              <a:buNone/>
            </a:pPr>
            <a:r>
              <a:rPr lang="en-GB" altLang="en-US" b="1" u="sng" dirty="0"/>
              <a:t>Human errors that could lead to an initiating event</a:t>
            </a:r>
            <a:r>
              <a:rPr lang="en-GB" altLang="en-US" u="sng" dirty="0" smtClean="0"/>
              <a:t> </a:t>
            </a:r>
            <a:endParaRPr lang="sl-SI" altLang="en-US" u="sng" dirty="0" smtClean="0"/>
          </a:p>
          <a:p>
            <a:pPr marL="360000" indent="-360000">
              <a:lnSpc>
                <a:spcPct val="100000"/>
              </a:lnSpc>
              <a:spcBef>
                <a:spcPts val="600"/>
              </a:spcBef>
              <a:spcAft>
                <a:spcPts val="600"/>
              </a:spcAft>
            </a:pPr>
            <a:r>
              <a:rPr lang="en-GB" altLang="en-US" dirty="0" smtClean="0"/>
              <a:t>This category covers all the </a:t>
            </a:r>
            <a:r>
              <a:rPr lang="en-GB" altLang="en-US" b="1" dirty="0" smtClean="0">
                <a:solidFill>
                  <a:srgbClr val="654A15"/>
                </a:solidFill>
              </a:rPr>
              <a:t>human errors</a:t>
            </a:r>
            <a:r>
              <a:rPr lang="en-GB" altLang="en-US" dirty="0" smtClean="0"/>
              <a:t> that could lead to </a:t>
            </a:r>
            <a:r>
              <a:rPr lang="en-GB" altLang="en-US" b="1" dirty="0" smtClean="0">
                <a:solidFill>
                  <a:srgbClr val="654A15"/>
                </a:solidFill>
              </a:rPr>
              <a:t>initiating events</a:t>
            </a:r>
            <a:r>
              <a:rPr lang="en-GB" altLang="en-US" dirty="0" smtClean="0"/>
              <a:t>. </a:t>
            </a:r>
          </a:p>
          <a:p>
            <a:pPr marL="360000" indent="-360000">
              <a:lnSpc>
                <a:spcPct val="100000"/>
              </a:lnSpc>
              <a:spcBef>
                <a:spcPts val="600"/>
              </a:spcBef>
              <a:spcAft>
                <a:spcPts val="600"/>
              </a:spcAft>
            </a:pPr>
            <a:r>
              <a:rPr lang="en-GB" altLang="en-US" b="1" dirty="0" smtClean="0">
                <a:solidFill>
                  <a:srgbClr val="654A15"/>
                </a:solidFill>
              </a:rPr>
              <a:t>Type B interactions</a:t>
            </a:r>
            <a:r>
              <a:rPr lang="en-GB" altLang="en-US" dirty="0" smtClean="0"/>
              <a:t> are often identified by </a:t>
            </a:r>
            <a:r>
              <a:rPr lang="en-GB" altLang="en-US" b="1" dirty="0" smtClean="0">
                <a:solidFill>
                  <a:srgbClr val="654A15"/>
                </a:solidFill>
              </a:rPr>
              <a:t>experience feedback</a:t>
            </a:r>
            <a:r>
              <a:rPr lang="en-GB" altLang="en-US" dirty="0" smtClean="0"/>
              <a:t> and included in the total initiating events frequency. </a:t>
            </a:r>
          </a:p>
          <a:p>
            <a:pPr marL="360000" indent="-360000">
              <a:lnSpc>
                <a:spcPct val="100000"/>
              </a:lnSpc>
              <a:spcBef>
                <a:spcPts val="600"/>
              </a:spcBef>
              <a:spcAft>
                <a:spcPts val="600"/>
              </a:spcAft>
            </a:pPr>
            <a:r>
              <a:rPr lang="en-GB" altLang="en-US" dirty="0" smtClean="0"/>
              <a:t>As a minimum, a check should be carried out to ensure that human errors that could cause initiating events are taken into account in the evaluation of frequencies of initiating events used in the analysis.</a:t>
            </a:r>
          </a:p>
          <a:p>
            <a:endParaRPr lang="en-GB" altLang="en-US" dirty="0" smtClean="0"/>
          </a:p>
        </p:txBody>
      </p:sp>
      <p:sp>
        <p:nvSpPr>
          <p:cNvPr id="4" name="Rectangle 2"/>
          <p:cNvSpPr>
            <a:spLocks noGrp="1"/>
          </p:cNvSpPr>
          <p:nvPr>
            <p:ph type="title" idx="4294967295"/>
          </p:nvPr>
        </p:nvSpPr>
        <p:spPr>
          <a:xfrm>
            <a:off x="514219" y="188914"/>
            <a:ext cx="8884444" cy="936625"/>
          </a:xfrm>
        </p:spPr>
        <p:txBody>
          <a:bodyPr/>
          <a:lstStyle/>
          <a:p>
            <a:r>
              <a:rPr lang="en-GB" altLang="en-US" dirty="0" smtClean="0"/>
              <a:t>Human errors ‒ </a:t>
            </a:r>
            <a:r>
              <a:rPr lang="en-GB" altLang="en-US" dirty="0"/>
              <a:t>Type B</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44</a:t>
            </a:fld>
            <a:endParaRPr lang="en-US" dirty="0"/>
          </a:p>
        </p:txBody>
      </p:sp>
    </p:spTree>
    <p:extLst>
      <p:ext uri="{BB962C8B-B14F-4D97-AF65-F5344CB8AC3E}">
        <p14:creationId xmlns:p14="http://schemas.microsoft.com/office/powerpoint/2010/main" val="145244698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5"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marL="0" indent="0">
              <a:lnSpc>
                <a:spcPct val="100000"/>
              </a:lnSpc>
              <a:spcBef>
                <a:spcPts val="0"/>
              </a:spcBef>
              <a:spcAft>
                <a:spcPts val="1000"/>
              </a:spcAft>
              <a:buFont typeface="Arial" panose="020B0604020202020204" pitchFamily="34" charset="0"/>
              <a:buNone/>
            </a:pPr>
            <a:r>
              <a:rPr lang="en-GB" altLang="en-US" b="1" u="sng" dirty="0" smtClean="0"/>
              <a:t>Post initiating event </a:t>
            </a:r>
            <a:r>
              <a:rPr lang="en-GB" altLang="en-US" b="1" u="sng" dirty="0"/>
              <a:t>human errors</a:t>
            </a:r>
            <a:r>
              <a:rPr lang="en-GB" altLang="en-US" b="1" u="sng" dirty="0" smtClean="0"/>
              <a:t> </a:t>
            </a:r>
            <a:endParaRPr lang="sl-SI" altLang="en-US" b="1" u="sng" dirty="0" smtClean="0"/>
          </a:p>
          <a:p>
            <a:pPr marL="360000" indent="-360000">
              <a:lnSpc>
                <a:spcPct val="100000"/>
              </a:lnSpc>
              <a:spcBef>
                <a:spcPts val="600"/>
              </a:spcBef>
              <a:spcAft>
                <a:spcPts val="600"/>
              </a:spcAft>
            </a:pPr>
            <a:r>
              <a:rPr lang="en-GB" altLang="en-US" dirty="0" smtClean="0"/>
              <a:t>A systematic </a:t>
            </a:r>
            <a:r>
              <a:rPr lang="en-GB" altLang="en-US" b="1" dirty="0" smtClean="0">
                <a:solidFill>
                  <a:srgbClr val="654A15"/>
                </a:solidFill>
              </a:rPr>
              <a:t>review of plant procedures</a:t>
            </a:r>
            <a:r>
              <a:rPr lang="en-GB" altLang="en-US" dirty="0" smtClean="0"/>
              <a:t> should be carried out to identify the actions that will need to be carried out by plant operators after the occurrence of an initiating event (</a:t>
            </a:r>
            <a:r>
              <a:rPr lang="en-GB" altLang="en-US" b="1" dirty="0" smtClean="0">
                <a:solidFill>
                  <a:srgbClr val="654A15"/>
                </a:solidFill>
              </a:rPr>
              <a:t>Type C</a:t>
            </a:r>
            <a:r>
              <a:rPr lang="en-GB" altLang="en-US" dirty="0" smtClean="0"/>
              <a:t> human interactions). </a:t>
            </a:r>
          </a:p>
          <a:p>
            <a:pPr marL="360000" indent="-360000">
              <a:lnSpc>
                <a:spcPct val="100000"/>
              </a:lnSpc>
              <a:spcBef>
                <a:spcPts val="600"/>
              </a:spcBef>
              <a:spcAft>
                <a:spcPts val="600"/>
              </a:spcAft>
            </a:pPr>
            <a:r>
              <a:rPr lang="en-GB" altLang="en-US" dirty="0" smtClean="0"/>
              <a:t>The review should determine the </a:t>
            </a:r>
            <a:r>
              <a:rPr lang="en-GB" altLang="en-US" b="1" dirty="0" smtClean="0">
                <a:solidFill>
                  <a:srgbClr val="654A15"/>
                </a:solidFill>
              </a:rPr>
              <a:t>potential for errors</a:t>
            </a:r>
            <a:r>
              <a:rPr lang="en-GB" altLang="en-US" dirty="0" smtClean="0"/>
              <a:t> to occur and the effect of these potential errors on the unavailability or failure of a component or system. </a:t>
            </a:r>
          </a:p>
          <a:p>
            <a:pPr marL="360000" indent="-360000">
              <a:lnSpc>
                <a:spcPct val="100000"/>
              </a:lnSpc>
              <a:spcBef>
                <a:spcPts val="600"/>
              </a:spcBef>
              <a:spcAft>
                <a:spcPts val="600"/>
              </a:spcAft>
            </a:pPr>
            <a:r>
              <a:rPr lang="en-GB" altLang="en-US" dirty="0" smtClean="0"/>
              <a:t>Type C human interactions usually provide a significant contribution to the </a:t>
            </a:r>
            <a:r>
              <a:rPr lang="en-GB" altLang="en-US" b="1" dirty="0" smtClean="0">
                <a:solidFill>
                  <a:srgbClr val="654A15"/>
                </a:solidFill>
              </a:rPr>
              <a:t>core damage frequency</a:t>
            </a:r>
            <a:r>
              <a:rPr lang="en-GB" altLang="en-US" dirty="0" smtClean="0"/>
              <a:t> and hence are often the most important human interactions identified in the Level 1 PSA.</a:t>
            </a:r>
          </a:p>
        </p:txBody>
      </p:sp>
      <p:sp>
        <p:nvSpPr>
          <p:cNvPr id="4" name="Rectangle 2"/>
          <p:cNvSpPr>
            <a:spLocks noGrp="1"/>
          </p:cNvSpPr>
          <p:nvPr>
            <p:ph type="title" idx="4294967295"/>
          </p:nvPr>
        </p:nvSpPr>
        <p:spPr>
          <a:xfrm>
            <a:off x="514219" y="188914"/>
            <a:ext cx="8884444" cy="936625"/>
          </a:xfrm>
        </p:spPr>
        <p:txBody>
          <a:bodyPr/>
          <a:lstStyle/>
          <a:p>
            <a:r>
              <a:rPr lang="en-GB" altLang="en-US" dirty="0" smtClean="0"/>
              <a:t>Human errors ‒ </a:t>
            </a:r>
            <a:r>
              <a:rPr lang="en-GB" altLang="en-US" dirty="0"/>
              <a:t>Type C </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45</a:t>
            </a:fld>
            <a:endParaRPr lang="en-US" dirty="0"/>
          </a:p>
        </p:txBody>
      </p:sp>
    </p:spTree>
    <p:extLst>
      <p:ext uri="{BB962C8B-B14F-4D97-AF65-F5344CB8AC3E}">
        <p14:creationId xmlns:p14="http://schemas.microsoft.com/office/powerpoint/2010/main" val="25077105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0" indent="0">
              <a:lnSpc>
                <a:spcPct val="100000"/>
              </a:lnSpc>
              <a:spcBef>
                <a:spcPts val="0"/>
              </a:spcBef>
              <a:spcAft>
                <a:spcPts val="1000"/>
              </a:spcAft>
              <a:buFont typeface="Arial" panose="020B0604020202020204" pitchFamily="34" charset="0"/>
              <a:buNone/>
            </a:pPr>
            <a:r>
              <a:rPr lang="en-GB" altLang="en-US" b="1" u="sng" dirty="0" smtClean="0"/>
              <a:t>Post-accident human errors </a:t>
            </a:r>
          </a:p>
          <a:p>
            <a:pPr marL="360000" indent="-360000">
              <a:lnSpc>
                <a:spcPct val="100000"/>
              </a:lnSpc>
              <a:spcBef>
                <a:spcPts val="600"/>
              </a:spcBef>
              <a:spcAft>
                <a:spcPts val="600"/>
              </a:spcAft>
            </a:pPr>
            <a:r>
              <a:rPr lang="en-GB" altLang="en-US" b="1" dirty="0" smtClean="0">
                <a:solidFill>
                  <a:srgbClr val="654A15"/>
                </a:solidFill>
              </a:rPr>
              <a:t>Three subcategories</a:t>
            </a:r>
            <a:r>
              <a:rPr lang="en-GB" altLang="en-US" dirty="0" smtClean="0"/>
              <a:t> of the Type C human interactions can be defined:</a:t>
            </a:r>
          </a:p>
          <a:p>
            <a:pPr marL="720000" lvl="1" indent="-360000">
              <a:lnSpc>
                <a:spcPct val="100000"/>
              </a:lnSpc>
              <a:spcBef>
                <a:spcPts val="300"/>
              </a:spcBef>
              <a:spcAft>
                <a:spcPts val="300"/>
              </a:spcAft>
            </a:pPr>
            <a:r>
              <a:rPr lang="en-GB" altLang="en-US" dirty="0" smtClean="0"/>
              <a:t>Type 1 - Procedural safety actions.</a:t>
            </a:r>
          </a:p>
          <a:p>
            <a:pPr marL="720000" lvl="1" indent="-360000">
              <a:lnSpc>
                <a:spcPct val="100000"/>
              </a:lnSpc>
              <a:spcBef>
                <a:spcPts val="300"/>
              </a:spcBef>
              <a:spcAft>
                <a:spcPts val="300"/>
              </a:spcAft>
            </a:pPr>
            <a:r>
              <a:rPr lang="en-GB" altLang="en-US" dirty="0" smtClean="0"/>
              <a:t>Type 2 - Aggravating actions/errors.</a:t>
            </a:r>
          </a:p>
          <a:p>
            <a:pPr marL="720000" lvl="1" indent="-360000">
              <a:lnSpc>
                <a:spcPct val="100000"/>
              </a:lnSpc>
              <a:spcBef>
                <a:spcPts val="300"/>
              </a:spcBef>
              <a:spcAft>
                <a:spcPts val="300"/>
              </a:spcAft>
            </a:pPr>
            <a:r>
              <a:rPr lang="en-GB" altLang="en-US" dirty="0" smtClean="0"/>
              <a:t>Type 3 - Recovery/repair actions.</a:t>
            </a:r>
          </a:p>
          <a:p>
            <a:pPr marL="360000" indent="-360000">
              <a:lnSpc>
                <a:spcPct val="100000"/>
              </a:lnSpc>
              <a:spcBef>
                <a:spcPts val="600"/>
              </a:spcBef>
              <a:spcAft>
                <a:spcPts val="600"/>
              </a:spcAft>
            </a:pPr>
            <a:r>
              <a:rPr lang="en-GB" altLang="en-US" dirty="0" smtClean="0"/>
              <a:t>Identification of type C human interactions needs mainly </a:t>
            </a:r>
            <a:r>
              <a:rPr lang="en-GB" altLang="en-US" b="1" dirty="0" smtClean="0">
                <a:solidFill>
                  <a:srgbClr val="654A15"/>
                </a:solidFill>
              </a:rPr>
              <a:t>two </a:t>
            </a:r>
            <a:r>
              <a:rPr lang="en-GB" altLang="en-US" dirty="0" smtClean="0"/>
              <a:t>complementary </a:t>
            </a:r>
            <a:r>
              <a:rPr lang="en-GB" altLang="en-US" b="1" dirty="0" smtClean="0">
                <a:solidFill>
                  <a:srgbClr val="654A15"/>
                </a:solidFill>
              </a:rPr>
              <a:t>approaches:</a:t>
            </a:r>
            <a:r>
              <a:rPr lang="en-GB" altLang="en-US" dirty="0" smtClean="0"/>
              <a:t> </a:t>
            </a:r>
          </a:p>
          <a:p>
            <a:pPr marL="720000" lvl="1" indent="-358775">
              <a:lnSpc>
                <a:spcPct val="100000"/>
              </a:lnSpc>
              <a:spcBef>
                <a:spcPts val="300"/>
              </a:spcBef>
              <a:spcAft>
                <a:spcPts val="300"/>
              </a:spcAft>
            </a:pPr>
            <a:r>
              <a:rPr lang="en-GB" altLang="en-US" dirty="0" smtClean="0"/>
              <a:t>Analysis of the operating documents (EOPs), for identifying the actions required from the operators. </a:t>
            </a:r>
          </a:p>
          <a:p>
            <a:pPr marL="720000" lvl="1" indent="-358775">
              <a:lnSpc>
                <a:spcPct val="100000"/>
              </a:lnSpc>
              <a:spcBef>
                <a:spcPts val="300"/>
              </a:spcBef>
              <a:spcAft>
                <a:spcPts val="300"/>
              </a:spcAft>
            </a:pPr>
            <a:r>
              <a:rPr lang="en-GB" altLang="en-US" dirty="0" smtClean="0"/>
              <a:t>Analysis of the accident sequences, for identifying the key actions (positive or negative) that can influence the progress of the accident. </a:t>
            </a:r>
            <a:endParaRPr lang="sl-SI" altLang="en-US" dirty="0" smtClean="0"/>
          </a:p>
        </p:txBody>
      </p:sp>
      <p:sp>
        <p:nvSpPr>
          <p:cNvPr id="4" name="Rectangle 2"/>
          <p:cNvSpPr>
            <a:spLocks noGrp="1"/>
          </p:cNvSpPr>
          <p:nvPr>
            <p:ph type="title" idx="4294967295"/>
          </p:nvPr>
        </p:nvSpPr>
        <p:spPr>
          <a:xfrm>
            <a:off x="514219" y="188914"/>
            <a:ext cx="8884444" cy="936625"/>
          </a:xfrm>
        </p:spPr>
        <p:txBody>
          <a:bodyPr/>
          <a:lstStyle/>
          <a:p>
            <a:r>
              <a:rPr lang="en-GB" altLang="en-US" dirty="0" smtClean="0"/>
              <a:t>Human errors ‒ </a:t>
            </a:r>
            <a:r>
              <a:rPr lang="en-GB" altLang="en-US" dirty="0"/>
              <a:t>Type C </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46</a:t>
            </a:fld>
            <a:endParaRPr lang="en-US" dirty="0"/>
          </a:p>
        </p:txBody>
      </p:sp>
    </p:spTree>
    <p:extLst>
      <p:ext uri="{BB962C8B-B14F-4D97-AF65-F5344CB8AC3E}">
        <p14:creationId xmlns:p14="http://schemas.microsoft.com/office/powerpoint/2010/main" val="29098323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10000"/>
          </a:bodyPr>
          <a:lstStyle/>
          <a:p>
            <a:pPr marL="360000" indent="-360000">
              <a:lnSpc>
                <a:spcPct val="100000"/>
              </a:lnSpc>
              <a:spcBef>
                <a:spcPts val="600"/>
              </a:spcBef>
              <a:spcAft>
                <a:spcPts val="600"/>
              </a:spcAft>
            </a:pPr>
            <a:r>
              <a:rPr lang="en-GB" altLang="en-US" dirty="0"/>
              <a:t>The main objective of the model integration and quantification process is to develop an </a:t>
            </a:r>
            <a:r>
              <a:rPr lang="en-GB" altLang="en-US" b="1" dirty="0">
                <a:solidFill>
                  <a:srgbClr val="654A15"/>
                </a:solidFill>
              </a:rPr>
              <a:t>integrated plant-specific Level-1 PSA model</a:t>
            </a:r>
            <a:r>
              <a:rPr lang="en-GB" altLang="en-US" dirty="0"/>
              <a:t> that will be used to estimate the core damage frequency and to develop an understanding of the </a:t>
            </a:r>
            <a:r>
              <a:rPr lang="en-GB" altLang="en-US" b="1" dirty="0">
                <a:solidFill>
                  <a:srgbClr val="654A15"/>
                </a:solidFill>
              </a:rPr>
              <a:t>contributors to core damage model</a:t>
            </a:r>
            <a:r>
              <a:rPr lang="en-GB" altLang="en-US" dirty="0"/>
              <a:t> [IAEA SSG-3, IAEA TECDOC 1511]. </a:t>
            </a:r>
          </a:p>
          <a:p>
            <a:endParaRPr lang="en-GB" altLang="en-US" b="1" dirty="0" smtClean="0"/>
          </a:p>
          <a:p>
            <a:pPr marL="0" indent="0" fontAlgn="auto">
              <a:lnSpc>
                <a:spcPct val="100000"/>
              </a:lnSpc>
              <a:spcBef>
                <a:spcPts val="0"/>
              </a:spcBef>
              <a:spcAft>
                <a:spcPts val="1000"/>
              </a:spcAft>
              <a:buNone/>
              <a:defRPr/>
            </a:pPr>
            <a:r>
              <a:rPr lang="en-GB" altLang="en-US" b="1" u="sng" dirty="0"/>
              <a:t>PSA model integration</a:t>
            </a:r>
            <a:endParaRPr lang="sl-SI" altLang="en-US" b="1" u="sng" dirty="0"/>
          </a:p>
          <a:p>
            <a:pPr marL="360000" indent="-360000">
              <a:lnSpc>
                <a:spcPct val="100000"/>
              </a:lnSpc>
              <a:spcBef>
                <a:spcPts val="600"/>
              </a:spcBef>
              <a:spcAft>
                <a:spcPts val="600"/>
              </a:spcAft>
            </a:pPr>
            <a:r>
              <a:rPr lang="en-GB" altLang="en-US" dirty="0"/>
              <a:t>There are two commonly used approaches to PSA logic model construction: the so-called </a:t>
            </a:r>
            <a:r>
              <a:rPr lang="en-GB" altLang="en-US" b="1" dirty="0">
                <a:solidFill>
                  <a:srgbClr val="654A15"/>
                </a:solidFill>
              </a:rPr>
              <a:t>“Fault tree linking approach”</a:t>
            </a:r>
            <a:r>
              <a:rPr lang="en-GB" altLang="en-US" dirty="0"/>
              <a:t>; and the </a:t>
            </a:r>
            <a:r>
              <a:rPr lang="en-GB" altLang="en-US" b="1" dirty="0">
                <a:solidFill>
                  <a:srgbClr val="654A15"/>
                </a:solidFill>
              </a:rPr>
              <a:t>“Linked event tree approach”</a:t>
            </a:r>
            <a:r>
              <a:rPr lang="en-GB" altLang="en-US" dirty="0"/>
              <a:t>.</a:t>
            </a:r>
          </a:p>
        </p:txBody>
      </p:sp>
      <p:sp>
        <p:nvSpPr>
          <p:cNvPr id="4" name="Rectangle 2"/>
          <p:cNvSpPr>
            <a:spLocks noGrp="1"/>
          </p:cNvSpPr>
          <p:nvPr>
            <p:ph type="title" idx="4294967295"/>
          </p:nvPr>
        </p:nvSpPr>
        <p:spPr>
          <a:xfrm>
            <a:off x="514219" y="188914"/>
            <a:ext cx="8884444" cy="936625"/>
          </a:xfrm>
        </p:spPr>
        <p:txBody>
          <a:bodyPr/>
          <a:lstStyle/>
          <a:p>
            <a:r>
              <a:rPr lang="en-GB" altLang="en-US" dirty="0" smtClean="0"/>
              <a:t>Model integration and quantification</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47</a:t>
            </a:fld>
            <a:endParaRPr lang="en-US" dirty="0"/>
          </a:p>
        </p:txBody>
      </p:sp>
    </p:spTree>
    <p:extLst>
      <p:ext uri="{BB962C8B-B14F-4D97-AF65-F5344CB8AC3E}">
        <p14:creationId xmlns:p14="http://schemas.microsoft.com/office/powerpoint/2010/main" val="135116334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3"/>
          <p:cNvSpPr>
            <a:spLocks noGrp="1" noChangeArrowheads="1"/>
          </p:cNvSpPr>
          <p:nvPr>
            <p:ph type="body" idx="4294967295"/>
          </p:nvPr>
        </p:nvSpPr>
        <p:spPr bwMode="auto">
          <a:xfrm>
            <a:off x="514218" y="1345324"/>
            <a:ext cx="9176320" cy="499772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0000" lnSpcReduction="20000"/>
          </a:bodyPr>
          <a:lstStyle/>
          <a:p>
            <a:pPr marL="360000" indent="-360000">
              <a:lnSpc>
                <a:spcPct val="100000"/>
              </a:lnSpc>
              <a:spcBef>
                <a:spcPts val="300"/>
              </a:spcBef>
              <a:spcAft>
                <a:spcPts val="300"/>
              </a:spcAft>
            </a:pPr>
            <a:r>
              <a:rPr lang="en-GB" altLang="en-US" sz="3400" dirty="0" smtClean="0"/>
              <a:t>It is sometimes called “Small </a:t>
            </a:r>
            <a:r>
              <a:rPr lang="en-GB" altLang="en-US" sz="3400" b="1" dirty="0" smtClean="0">
                <a:hlinkClick r:id="rId3" action="ppaction://hlinksldjump"/>
              </a:rPr>
              <a:t>ET</a:t>
            </a:r>
            <a:r>
              <a:rPr lang="en-GB" altLang="en-US" sz="3400" dirty="0" smtClean="0"/>
              <a:t>s - Large </a:t>
            </a:r>
            <a:r>
              <a:rPr lang="en-GB" altLang="en-US" sz="3400" b="1" dirty="0" smtClean="0">
                <a:hlinkClick r:id="rId4" action="ppaction://hlinksldjump"/>
              </a:rPr>
              <a:t>FT</a:t>
            </a:r>
            <a:r>
              <a:rPr lang="en-GB" altLang="en-US" sz="3400" dirty="0" smtClean="0"/>
              <a:t>s method” and it is the </a:t>
            </a:r>
            <a:r>
              <a:rPr lang="en-GB" altLang="en-US" sz="3400" b="1" dirty="0" smtClean="0">
                <a:solidFill>
                  <a:srgbClr val="654A15"/>
                </a:solidFill>
              </a:rPr>
              <a:t>most popular</a:t>
            </a:r>
            <a:r>
              <a:rPr lang="en-GB" altLang="en-US" sz="3400" dirty="0" smtClean="0"/>
              <a:t> and many computer codes are based on its principles (e.g. SAPHIRE, RISKSPECTRUM, NUPRA). </a:t>
            </a:r>
          </a:p>
          <a:p>
            <a:pPr marL="360000" indent="-360000">
              <a:lnSpc>
                <a:spcPct val="100000"/>
              </a:lnSpc>
              <a:spcBef>
                <a:spcPts val="300"/>
              </a:spcBef>
              <a:spcAft>
                <a:spcPts val="300"/>
              </a:spcAft>
            </a:pPr>
            <a:r>
              <a:rPr lang="en-GB" altLang="en-US" sz="3400" dirty="0" smtClean="0"/>
              <a:t>The basic principle of this method is to </a:t>
            </a:r>
            <a:r>
              <a:rPr lang="en-GB" altLang="en-US" sz="3400" b="1" dirty="0" smtClean="0">
                <a:solidFill>
                  <a:srgbClr val="654A15"/>
                </a:solidFill>
              </a:rPr>
              <a:t>represen</a:t>
            </a:r>
            <a:r>
              <a:rPr lang="en-GB" altLang="en-US" sz="3400" dirty="0" smtClean="0"/>
              <a:t>t all the </a:t>
            </a:r>
            <a:r>
              <a:rPr lang="en-GB" altLang="en-US" sz="3400" b="1" dirty="0" smtClean="0">
                <a:solidFill>
                  <a:srgbClr val="654A15"/>
                </a:solidFill>
              </a:rPr>
              <a:t>systems by</a:t>
            </a:r>
            <a:r>
              <a:rPr lang="en-GB" altLang="en-US" sz="3400" dirty="0" smtClean="0"/>
              <a:t> </a:t>
            </a:r>
            <a:r>
              <a:rPr lang="en-GB" altLang="en-US" sz="3400" b="1" dirty="0" smtClean="0">
                <a:solidFill>
                  <a:srgbClr val="654A15"/>
                </a:solidFill>
              </a:rPr>
              <a:t>fault trees</a:t>
            </a:r>
            <a:r>
              <a:rPr lang="en-GB" altLang="en-US" sz="3400" dirty="0" smtClean="0"/>
              <a:t>, and to evaluate the frequency of the event sequences by linking the fault trees involved in each sequence by a logical model (ET). </a:t>
            </a:r>
          </a:p>
          <a:p>
            <a:pPr marL="360000" indent="-360000">
              <a:lnSpc>
                <a:spcPct val="100000"/>
              </a:lnSpc>
              <a:spcBef>
                <a:spcPts val="300"/>
              </a:spcBef>
              <a:spcAft>
                <a:spcPts val="300"/>
              </a:spcAft>
            </a:pPr>
            <a:r>
              <a:rPr lang="en-GB" altLang="en-US" sz="3400" dirty="0" smtClean="0"/>
              <a:t>This approach has </a:t>
            </a:r>
            <a:r>
              <a:rPr lang="en-GB" altLang="en-US" sz="3400" b="1" dirty="0" smtClean="0">
                <a:solidFill>
                  <a:srgbClr val="654A15"/>
                </a:solidFill>
              </a:rPr>
              <a:t>many </a:t>
            </a:r>
            <a:r>
              <a:rPr lang="en-GB" altLang="en-US" sz="3400" b="1" i="1" dirty="0" smtClean="0">
                <a:solidFill>
                  <a:srgbClr val="654A15"/>
                </a:solidFill>
              </a:rPr>
              <a:t>advantages</a:t>
            </a:r>
            <a:r>
              <a:rPr lang="en-GB" altLang="en-US" sz="3400" dirty="0" smtClean="0"/>
              <a:t>, in particular: </a:t>
            </a:r>
          </a:p>
          <a:p>
            <a:pPr marL="720000" lvl="1" indent="-360000">
              <a:lnSpc>
                <a:spcPct val="100000"/>
              </a:lnSpc>
              <a:spcBef>
                <a:spcPts val="0"/>
              </a:spcBef>
            </a:pPr>
            <a:r>
              <a:rPr lang="en-GB" altLang="en-US" sz="3100" dirty="0" smtClean="0">
                <a:solidFill>
                  <a:srgbClr val="C00000"/>
                </a:solidFill>
              </a:rPr>
              <a:t>An automatic treatment of </a:t>
            </a:r>
            <a:r>
              <a:rPr lang="en-GB" altLang="en-US" sz="3100" dirty="0" smtClean="0">
                <a:solidFill>
                  <a:srgbClr val="C00000"/>
                </a:solidFill>
              </a:rPr>
              <a:t>functional </a:t>
            </a:r>
            <a:r>
              <a:rPr lang="en-GB" altLang="en-US" sz="3100" dirty="0" smtClean="0">
                <a:solidFill>
                  <a:srgbClr val="C00000"/>
                </a:solidFill>
              </a:rPr>
              <a:t>dependencies; </a:t>
            </a:r>
          </a:p>
          <a:p>
            <a:pPr marL="720000" lvl="1" indent="-360000">
              <a:lnSpc>
                <a:spcPct val="100000"/>
              </a:lnSpc>
              <a:spcBef>
                <a:spcPts val="0"/>
              </a:spcBef>
            </a:pPr>
            <a:r>
              <a:rPr lang="en-GB" altLang="en-US" sz="3100" dirty="0" smtClean="0">
                <a:solidFill>
                  <a:srgbClr val="C00000"/>
                </a:solidFill>
              </a:rPr>
              <a:t>A homogeneous treatment of all the systems and sequences; </a:t>
            </a:r>
          </a:p>
          <a:p>
            <a:pPr lvl="1" indent="-360000">
              <a:spcBef>
                <a:spcPts val="0"/>
              </a:spcBef>
            </a:pPr>
            <a:r>
              <a:rPr lang="en-GB" altLang="en-US" sz="3100" dirty="0" smtClean="0">
                <a:solidFill>
                  <a:srgbClr val="C00000"/>
                </a:solidFill>
              </a:rPr>
              <a:t>A </a:t>
            </a:r>
            <a:r>
              <a:rPr lang="en-GB" altLang="en-US" sz="3100" dirty="0">
                <a:solidFill>
                  <a:srgbClr val="C00000"/>
                </a:solidFill>
              </a:rPr>
              <a:t>clear and comprehensive representation </a:t>
            </a:r>
            <a:r>
              <a:rPr lang="en-GB" altLang="en-US" sz="3100" dirty="0" smtClean="0">
                <a:solidFill>
                  <a:srgbClr val="C00000"/>
                </a:solidFill>
              </a:rPr>
              <a:t>of the models; </a:t>
            </a:r>
          </a:p>
          <a:p>
            <a:pPr marL="720000" lvl="1" indent="-360000">
              <a:lnSpc>
                <a:spcPct val="100000"/>
              </a:lnSpc>
              <a:spcBef>
                <a:spcPts val="0"/>
              </a:spcBef>
            </a:pPr>
            <a:r>
              <a:rPr lang="en-GB" altLang="en-US" sz="3100" dirty="0" smtClean="0">
                <a:solidFill>
                  <a:srgbClr val="C00000"/>
                </a:solidFill>
              </a:rPr>
              <a:t>A calculation time reasonable, allowing for recalculations and sensitivity studies. </a:t>
            </a:r>
          </a:p>
          <a:p>
            <a:pPr>
              <a:spcBef>
                <a:spcPts val="0"/>
              </a:spcBef>
            </a:pPr>
            <a:r>
              <a:rPr lang="en-GB" altLang="en-US" sz="3400" dirty="0"/>
              <a:t>The </a:t>
            </a:r>
            <a:r>
              <a:rPr lang="en-GB" altLang="en-US" sz="3400" b="1" dirty="0">
                <a:solidFill>
                  <a:schemeClr val="accent2">
                    <a:lumMod val="50000"/>
                  </a:schemeClr>
                </a:solidFill>
              </a:rPr>
              <a:t>major </a:t>
            </a:r>
            <a:r>
              <a:rPr lang="en-GB" altLang="en-US" sz="3400" b="1" i="1" dirty="0">
                <a:solidFill>
                  <a:schemeClr val="accent2">
                    <a:lumMod val="50000"/>
                  </a:schemeClr>
                </a:solidFill>
              </a:rPr>
              <a:t>inconvenience</a:t>
            </a:r>
            <a:r>
              <a:rPr lang="en-GB" altLang="en-US" sz="3400" b="1" dirty="0">
                <a:solidFill>
                  <a:schemeClr val="accent2">
                    <a:lumMod val="50000"/>
                  </a:schemeClr>
                </a:solidFill>
              </a:rPr>
              <a:t> </a:t>
            </a:r>
            <a:r>
              <a:rPr lang="en-GB" altLang="en-US" sz="3400" dirty="0"/>
              <a:t>of the “</a:t>
            </a:r>
            <a:r>
              <a:rPr lang="en-GB" altLang="en-US" sz="3400" b="1" dirty="0">
                <a:solidFill>
                  <a:srgbClr val="654A15"/>
                </a:solidFill>
              </a:rPr>
              <a:t>Fau</a:t>
            </a:r>
            <a:r>
              <a:rPr lang="en-GB" altLang="en-US" sz="3400" b="1" dirty="0">
                <a:solidFill>
                  <a:schemeClr val="accent2">
                    <a:lumMod val="50000"/>
                  </a:schemeClr>
                </a:solidFill>
              </a:rPr>
              <a:t>l</a:t>
            </a:r>
            <a:r>
              <a:rPr lang="en-GB" altLang="en-US" sz="3400" b="1" dirty="0">
                <a:solidFill>
                  <a:srgbClr val="654A15"/>
                </a:solidFill>
              </a:rPr>
              <a:t>t tree linking” approach</a:t>
            </a:r>
            <a:r>
              <a:rPr lang="en-GB" altLang="en-US" sz="3400" dirty="0"/>
              <a:t> is that the </a:t>
            </a:r>
            <a:r>
              <a:rPr lang="en-GB" altLang="en-US" sz="3400" b="1" dirty="0">
                <a:solidFill>
                  <a:srgbClr val="654A15"/>
                </a:solidFill>
              </a:rPr>
              <a:t>dynamic aspects</a:t>
            </a:r>
            <a:r>
              <a:rPr lang="en-GB" altLang="en-US" sz="3400" dirty="0"/>
              <a:t> </a:t>
            </a:r>
            <a:r>
              <a:rPr lang="en-GB" altLang="en-US" sz="3400" dirty="0" smtClean="0"/>
              <a:t>(e.g. recovery) cannot </a:t>
            </a:r>
            <a:r>
              <a:rPr lang="en-GB" altLang="en-US" sz="3400" dirty="0"/>
              <a:t>be treated without approximations and those may be difficult to justify</a:t>
            </a:r>
            <a:r>
              <a:rPr lang="en-GB" altLang="en-US" sz="3400" dirty="0" smtClean="0"/>
              <a:t>.</a:t>
            </a:r>
            <a:endParaRPr lang="en-GB" altLang="en-US" sz="3400" dirty="0"/>
          </a:p>
        </p:txBody>
      </p:sp>
      <p:sp>
        <p:nvSpPr>
          <p:cNvPr id="5" name="Rectangle 2"/>
          <p:cNvSpPr>
            <a:spLocks noGrp="1"/>
          </p:cNvSpPr>
          <p:nvPr>
            <p:ph type="title" idx="4294967295"/>
          </p:nvPr>
        </p:nvSpPr>
        <p:spPr>
          <a:xfrm>
            <a:off x="514219" y="188914"/>
            <a:ext cx="8884444" cy="936625"/>
          </a:xfrm>
        </p:spPr>
        <p:txBody>
          <a:bodyPr/>
          <a:lstStyle/>
          <a:p>
            <a:r>
              <a:rPr lang="en-US" altLang="en-US" dirty="0"/>
              <a:t>PSA model integration :“Fault tree linking” approach </a:t>
            </a:r>
          </a:p>
        </p:txBody>
      </p:sp>
      <p:sp>
        <p:nvSpPr>
          <p:cNvPr id="2" name="Dia számának helye 1"/>
          <p:cNvSpPr>
            <a:spLocks noGrp="1"/>
          </p:cNvSpPr>
          <p:nvPr>
            <p:ph type="sldNum" sz="quarter" idx="12"/>
          </p:nvPr>
        </p:nvSpPr>
        <p:spPr/>
        <p:txBody>
          <a:bodyPr/>
          <a:lstStyle/>
          <a:p>
            <a:fld id="{23A0628E-C12F-4F8C-9895-BCD5E30100D3}" type="slidenum">
              <a:rPr lang="en-US" smtClean="0"/>
              <a:pPr/>
              <a:t>48</a:t>
            </a:fld>
            <a:endParaRPr lang="en-US" dirty="0"/>
          </a:p>
        </p:txBody>
      </p:sp>
    </p:spTree>
    <p:extLst>
      <p:ext uri="{BB962C8B-B14F-4D97-AF65-F5344CB8AC3E}">
        <p14:creationId xmlns:p14="http://schemas.microsoft.com/office/powerpoint/2010/main" val="219339271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9" name="Rectangle 3"/>
          <p:cNvSpPr>
            <a:spLocks noGrp="1" noChangeArrowheads="1"/>
          </p:cNvSpPr>
          <p:nvPr>
            <p:ph type="body" idx="4294967295"/>
          </p:nvPr>
        </p:nvSpPr>
        <p:spPr bwMode="auto">
          <a:xfrm>
            <a:off x="481160" y="1693097"/>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10000"/>
          </a:bodyPr>
          <a:lstStyle/>
          <a:p>
            <a:pPr marL="360000" indent="-360000">
              <a:lnSpc>
                <a:spcPct val="100000"/>
              </a:lnSpc>
              <a:spcBef>
                <a:spcPts val="600"/>
              </a:spcBef>
              <a:spcAft>
                <a:spcPts val="600"/>
              </a:spcAft>
            </a:pPr>
            <a:r>
              <a:rPr lang="en-GB" altLang="en-US" dirty="0" smtClean="0"/>
              <a:t>The approach (sometimes called “Large ETs - Small FTs method”) is also </a:t>
            </a:r>
            <a:r>
              <a:rPr lang="en-GB" altLang="en-US" b="1" dirty="0" smtClean="0">
                <a:solidFill>
                  <a:srgbClr val="654A15"/>
                </a:solidFill>
              </a:rPr>
              <a:t>widely used</a:t>
            </a:r>
            <a:r>
              <a:rPr lang="en-GB" altLang="en-US" dirty="0" smtClean="0"/>
              <a:t> (more than 30% of PSA in US follows this method), but only </a:t>
            </a:r>
            <a:r>
              <a:rPr lang="en-GB" altLang="en-US" b="1" dirty="0" smtClean="0">
                <a:solidFill>
                  <a:srgbClr val="654A15"/>
                </a:solidFill>
              </a:rPr>
              <a:t>few computer codes</a:t>
            </a:r>
            <a:r>
              <a:rPr lang="en-GB" altLang="en-US" dirty="0" smtClean="0"/>
              <a:t> are based on its principles (e.g. RISKMAN). </a:t>
            </a:r>
          </a:p>
          <a:p>
            <a:pPr marL="360000" indent="-360000">
              <a:lnSpc>
                <a:spcPct val="100000"/>
              </a:lnSpc>
              <a:spcBef>
                <a:spcPts val="600"/>
              </a:spcBef>
              <a:spcAft>
                <a:spcPts val="600"/>
              </a:spcAft>
            </a:pPr>
            <a:r>
              <a:rPr lang="en-GB" altLang="en-US" dirty="0" smtClean="0"/>
              <a:t>For the </a:t>
            </a:r>
            <a:r>
              <a:rPr lang="en-GB" altLang="en-US" b="1" dirty="0" smtClean="0">
                <a:solidFill>
                  <a:srgbClr val="654A15"/>
                </a:solidFill>
              </a:rPr>
              <a:t>event tree linking approach</a:t>
            </a:r>
            <a:r>
              <a:rPr lang="en-GB" altLang="en-US" dirty="0" smtClean="0"/>
              <a:t>, at each branch point, the corresponding fault tree is solved for the function or system success criteria and boundary conditions that reflect the scenario specific plant conditions. </a:t>
            </a:r>
          </a:p>
          <a:p>
            <a:pPr marL="360000" indent="-360000">
              <a:lnSpc>
                <a:spcPct val="100000"/>
              </a:lnSpc>
              <a:spcBef>
                <a:spcPts val="600"/>
              </a:spcBef>
              <a:spcAft>
                <a:spcPts val="600"/>
              </a:spcAft>
            </a:pPr>
            <a:r>
              <a:rPr lang="en-GB" altLang="en-US" dirty="0" smtClean="0"/>
              <a:t>Both methods produce </a:t>
            </a:r>
            <a:r>
              <a:rPr lang="en-GB" altLang="en-US" b="1" dirty="0" smtClean="0">
                <a:solidFill>
                  <a:srgbClr val="654A15"/>
                </a:solidFill>
              </a:rPr>
              <a:t>identical results</a:t>
            </a:r>
            <a:r>
              <a:rPr lang="en-GB" altLang="en-US" dirty="0" smtClean="0"/>
              <a:t> if applied properly; however, the advantages of the “Fault tree linking” approach make it more attractive for many PSA practitioners.</a:t>
            </a:r>
          </a:p>
        </p:txBody>
      </p:sp>
      <p:sp>
        <p:nvSpPr>
          <p:cNvPr id="5" name="Rectangle 2"/>
          <p:cNvSpPr>
            <a:spLocks noGrp="1"/>
          </p:cNvSpPr>
          <p:nvPr>
            <p:ph type="title" idx="4294967295"/>
          </p:nvPr>
        </p:nvSpPr>
        <p:spPr>
          <a:xfrm>
            <a:off x="514219" y="188914"/>
            <a:ext cx="8884444" cy="936625"/>
          </a:xfrm>
        </p:spPr>
        <p:txBody>
          <a:bodyPr/>
          <a:lstStyle/>
          <a:p>
            <a:r>
              <a:rPr lang="en-US" altLang="en-US" dirty="0"/>
              <a:t>PSA model integration: Linked event tree approach </a:t>
            </a:r>
          </a:p>
        </p:txBody>
      </p:sp>
      <p:sp>
        <p:nvSpPr>
          <p:cNvPr id="2" name="Dia számának helye 1"/>
          <p:cNvSpPr>
            <a:spLocks noGrp="1"/>
          </p:cNvSpPr>
          <p:nvPr>
            <p:ph type="sldNum" sz="quarter" idx="12"/>
          </p:nvPr>
        </p:nvSpPr>
        <p:spPr/>
        <p:txBody>
          <a:bodyPr/>
          <a:lstStyle/>
          <a:p>
            <a:fld id="{23A0628E-C12F-4F8C-9895-BCD5E30100D3}" type="slidenum">
              <a:rPr lang="en-US" smtClean="0"/>
              <a:pPr/>
              <a:t>49</a:t>
            </a:fld>
            <a:endParaRPr lang="en-US" dirty="0"/>
          </a:p>
        </p:txBody>
      </p:sp>
    </p:spTree>
    <p:extLst>
      <p:ext uri="{BB962C8B-B14F-4D97-AF65-F5344CB8AC3E}">
        <p14:creationId xmlns:p14="http://schemas.microsoft.com/office/powerpoint/2010/main" val="14316529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idx="4294967295"/>
          </p:nvPr>
        </p:nvSpPr>
        <p:spPr>
          <a:xfrm>
            <a:off x="514219" y="188914"/>
            <a:ext cx="8884444" cy="936625"/>
          </a:xfrm>
        </p:spPr>
        <p:txBody>
          <a:bodyPr/>
          <a:lstStyle/>
          <a:p>
            <a:r>
              <a:rPr lang="en-GB" altLang="en-US" dirty="0" smtClean="0"/>
              <a:t>Purpose of safety analyses</a:t>
            </a:r>
            <a:endParaRPr lang="sl-SI" altLang="en-US" dirty="0" smtClean="0"/>
          </a:p>
        </p:txBody>
      </p:sp>
      <p:sp>
        <p:nvSpPr>
          <p:cNvPr id="3" name="Content Placeholder 2"/>
          <p:cNvSpPr>
            <a:spLocks noGrp="1"/>
          </p:cNvSpPr>
          <p:nvPr>
            <p:ph idx="4294967295"/>
          </p:nvPr>
        </p:nvSpPr>
        <p:spPr>
          <a:xfrm>
            <a:off x="514219" y="1484313"/>
            <a:ext cx="8961086" cy="4679950"/>
          </a:xfrm>
          <a:prstGeom prst="rect">
            <a:avLst/>
          </a:prstGeom>
        </p:spPr>
        <p:txBody>
          <a:bodyPr/>
          <a:lstStyle/>
          <a:p>
            <a:pPr marL="360000" indent="-360000">
              <a:lnSpc>
                <a:spcPct val="100000"/>
              </a:lnSpc>
              <a:spcBef>
                <a:spcPts val="600"/>
              </a:spcBef>
              <a:spcAft>
                <a:spcPts val="600"/>
              </a:spcAft>
            </a:pPr>
            <a:r>
              <a:rPr lang="en-GB" altLang="ja-JP" dirty="0" smtClean="0"/>
              <a:t>The </a:t>
            </a:r>
            <a:r>
              <a:rPr lang="en-GB" altLang="ja-JP" dirty="0"/>
              <a:t>Safety Fundamentals publication, </a:t>
            </a:r>
            <a:r>
              <a:rPr lang="en-GB" altLang="ja-JP" b="1" dirty="0">
                <a:solidFill>
                  <a:srgbClr val="654A15"/>
                </a:solidFill>
              </a:rPr>
              <a:t>Fundamental Safety Principles</a:t>
            </a:r>
            <a:r>
              <a:rPr lang="en-GB" altLang="ja-JP" dirty="0"/>
              <a:t>, establishes principles for ensuring the </a:t>
            </a:r>
            <a:r>
              <a:rPr lang="en-GB" altLang="ja-JP" b="1" dirty="0">
                <a:solidFill>
                  <a:srgbClr val="654A15"/>
                </a:solidFill>
              </a:rPr>
              <a:t>protection</a:t>
            </a:r>
            <a:r>
              <a:rPr lang="en-GB" altLang="ja-JP" dirty="0"/>
              <a:t> of workers, the public and the environment, now and in the future, from harmful effects of ionizing radiation. </a:t>
            </a:r>
          </a:p>
          <a:p>
            <a:pPr marL="360000" indent="-360000">
              <a:lnSpc>
                <a:spcPct val="100000"/>
              </a:lnSpc>
              <a:spcBef>
                <a:spcPts val="600"/>
              </a:spcBef>
              <a:spcAft>
                <a:spcPts val="600"/>
              </a:spcAft>
            </a:pPr>
            <a:r>
              <a:rPr lang="en-GB" altLang="ja-JP" dirty="0"/>
              <a:t>As already stated in Module VI, the safety analyses are undertaken as a means of evaluating </a:t>
            </a:r>
            <a:r>
              <a:rPr lang="en-GB" altLang="ja-JP" b="1" dirty="0">
                <a:solidFill>
                  <a:srgbClr val="654A15"/>
                </a:solidFill>
              </a:rPr>
              <a:t>compliance with safety principles and safety requirements</a:t>
            </a:r>
            <a:r>
              <a:rPr lang="en-GB" altLang="ja-JP" dirty="0"/>
              <a:t> for all nuclear facilities</a:t>
            </a:r>
            <a:r>
              <a:rPr lang="en-GB" altLang="ja-JP" dirty="0" smtClean="0"/>
              <a:t>.</a:t>
            </a:r>
          </a:p>
        </p:txBody>
      </p:sp>
      <p:sp>
        <p:nvSpPr>
          <p:cNvPr id="4" name="Slide Number Placeholder 3"/>
          <p:cNvSpPr txBox="1">
            <a:spLocks noGrp="1"/>
          </p:cNvSpPr>
          <p:nvPr/>
        </p:nvSpPr>
        <p:spPr>
          <a:xfrm>
            <a:off x="9034066" y="188913"/>
            <a:ext cx="638042" cy="368300"/>
          </a:xfrm>
          <a:prstGeom prst="rect">
            <a:avLst/>
          </a:prstGeom>
          <a:noFill/>
        </p:spPr>
        <p:txBody>
          <a:bodyPr lIns="36000" tIns="36000" rIns="36000" bIns="360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3FE16EA7-B2D6-4D1B-A1FC-DF1684D7D085}" type="slidenum">
              <a:rPr lang="sl-SI" altLang="en-US" sz="1200">
                <a:solidFill>
                  <a:srgbClr val="898989"/>
                </a:solidFill>
                <a:latin typeface="Arial" panose="020B0604020202020204" pitchFamily="34" charset="0"/>
                <a:cs typeface="Arial" panose="020B0604020202020204" pitchFamily="34" charset="0"/>
              </a:rPr>
              <a:pPr algn="r"/>
              <a:t>5</a:t>
            </a:fld>
            <a:endParaRPr lang="sl-SI" altLang="en-US" sz="1200">
              <a:solidFill>
                <a:srgbClr val="898989"/>
              </a:solidFill>
              <a:latin typeface="Arial" panose="020B0604020202020204" pitchFamily="34" charset="0"/>
              <a:cs typeface="Arial" panose="020B0604020202020204" pitchFamily="34" charset="0"/>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5</a:t>
            </a:fld>
            <a:endParaRPr lang="en-US" dirty="0"/>
          </a:p>
        </p:txBody>
      </p:sp>
    </p:spTree>
    <p:extLst>
      <p:ext uri="{BB962C8B-B14F-4D97-AF65-F5344CB8AC3E}">
        <p14:creationId xmlns:p14="http://schemas.microsoft.com/office/powerpoint/2010/main" val="11088465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0" indent="0" fontAlgn="auto">
              <a:lnSpc>
                <a:spcPct val="100000"/>
              </a:lnSpc>
              <a:spcBef>
                <a:spcPts val="300"/>
              </a:spcBef>
              <a:spcAft>
                <a:spcPts val="1000"/>
              </a:spcAft>
              <a:buNone/>
              <a:defRPr/>
            </a:pPr>
            <a:r>
              <a:rPr lang="en-GB" altLang="en-US" b="1" u="sng" dirty="0"/>
              <a:t>PSA model quantification</a:t>
            </a:r>
            <a:endParaRPr lang="sl-SI" altLang="en-US" b="1" u="sng" dirty="0"/>
          </a:p>
          <a:p>
            <a:pPr marL="360000" indent="-360000">
              <a:lnSpc>
                <a:spcPct val="100000"/>
              </a:lnSpc>
              <a:spcBef>
                <a:spcPts val="600"/>
              </a:spcBef>
              <a:spcAft>
                <a:spcPts val="600"/>
              </a:spcAft>
            </a:pPr>
            <a:r>
              <a:rPr lang="en-GB" altLang="en-US" dirty="0" smtClean="0"/>
              <a:t>The </a:t>
            </a:r>
            <a:r>
              <a:rPr lang="en-GB" altLang="en-US" b="1" dirty="0" smtClean="0">
                <a:solidFill>
                  <a:srgbClr val="654A15"/>
                </a:solidFill>
              </a:rPr>
              <a:t>accident sequence frequencies</a:t>
            </a:r>
            <a:r>
              <a:rPr lang="en-GB" altLang="en-US" dirty="0" smtClean="0"/>
              <a:t> are calculated using the data for the </a:t>
            </a:r>
          </a:p>
          <a:p>
            <a:pPr marL="720000" lvl="1" indent="-360000">
              <a:lnSpc>
                <a:spcPct val="100000"/>
              </a:lnSpc>
              <a:spcBef>
                <a:spcPts val="300"/>
              </a:spcBef>
              <a:spcAft>
                <a:spcPts val="300"/>
              </a:spcAft>
            </a:pPr>
            <a:r>
              <a:rPr lang="en-GB" altLang="en-US" dirty="0" smtClean="0"/>
              <a:t>initiating event frequencies, </a:t>
            </a:r>
          </a:p>
          <a:p>
            <a:pPr marL="720000" lvl="1" indent="-360000">
              <a:lnSpc>
                <a:spcPct val="100000"/>
              </a:lnSpc>
              <a:spcBef>
                <a:spcPts val="300"/>
              </a:spcBef>
              <a:spcAft>
                <a:spcPts val="300"/>
              </a:spcAft>
            </a:pPr>
            <a:r>
              <a:rPr lang="en-GB" altLang="en-US" dirty="0" smtClean="0"/>
              <a:t>component failure probabilities, </a:t>
            </a:r>
          </a:p>
          <a:p>
            <a:pPr marL="720000" lvl="1" indent="-360000">
              <a:lnSpc>
                <a:spcPct val="100000"/>
              </a:lnSpc>
              <a:spcBef>
                <a:spcPts val="300"/>
              </a:spcBef>
              <a:spcAft>
                <a:spcPts val="300"/>
              </a:spcAft>
            </a:pPr>
            <a:r>
              <a:rPr lang="en-GB" altLang="en-US" dirty="0" smtClean="0"/>
              <a:t>component outage frequencies and durations, </a:t>
            </a:r>
          </a:p>
          <a:p>
            <a:pPr marL="720000" lvl="1" indent="-360000">
              <a:lnSpc>
                <a:spcPct val="100000"/>
              </a:lnSpc>
              <a:spcBef>
                <a:spcPts val="300"/>
              </a:spcBef>
              <a:spcAft>
                <a:spcPts val="300"/>
              </a:spcAft>
            </a:pPr>
            <a:r>
              <a:rPr lang="en-GB" altLang="en-US" dirty="0" smtClean="0"/>
              <a:t>common cause failure probabilities and </a:t>
            </a:r>
          </a:p>
          <a:p>
            <a:pPr marL="720000" lvl="1" indent="-360000">
              <a:lnSpc>
                <a:spcPct val="100000"/>
              </a:lnSpc>
              <a:spcBef>
                <a:spcPts val="300"/>
              </a:spcBef>
              <a:spcAft>
                <a:spcPts val="300"/>
              </a:spcAft>
            </a:pPr>
            <a:r>
              <a:rPr lang="en-GB" altLang="en-US" dirty="0" smtClean="0"/>
              <a:t>human error probabilities. </a:t>
            </a:r>
          </a:p>
          <a:p>
            <a:pPr marL="360000" indent="-360000">
              <a:lnSpc>
                <a:spcPct val="100000"/>
              </a:lnSpc>
              <a:spcBef>
                <a:spcPts val="600"/>
              </a:spcBef>
              <a:spcAft>
                <a:spcPts val="600"/>
              </a:spcAft>
            </a:pPr>
            <a:r>
              <a:rPr lang="en-GB" altLang="en-US" dirty="0" smtClean="0"/>
              <a:t>The solution of the model provides </a:t>
            </a:r>
            <a:r>
              <a:rPr lang="en-GB" altLang="en-US" b="1" dirty="0" smtClean="0">
                <a:solidFill>
                  <a:srgbClr val="654A15"/>
                </a:solidFill>
              </a:rPr>
              <a:t>logical combinations</a:t>
            </a:r>
            <a:r>
              <a:rPr lang="en-GB" altLang="en-US" dirty="0" smtClean="0"/>
              <a:t> of events </a:t>
            </a:r>
            <a:r>
              <a:rPr lang="en-GB" altLang="en-US" b="1" dirty="0" smtClean="0">
                <a:solidFill>
                  <a:srgbClr val="654A15"/>
                </a:solidFill>
              </a:rPr>
              <a:t>leading to core damage</a:t>
            </a:r>
            <a:r>
              <a:rPr lang="en-GB" altLang="en-US" dirty="0" smtClean="0"/>
              <a:t> (e.g., minimal cut-sets). </a:t>
            </a:r>
          </a:p>
          <a:p>
            <a:pPr marL="360000" indent="-360000">
              <a:lnSpc>
                <a:spcPct val="100000"/>
              </a:lnSpc>
              <a:spcBef>
                <a:spcPts val="600"/>
              </a:spcBef>
              <a:spcAft>
                <a:spcPts val="600"/>
              </a:spcAft>
            </a:pPr>
            <a:r>
              <a:rPr lang="en-GB" altLang="en-US" dirty="0" smtClean="0"/>
              <a:t>The general structure of the integrated model has been illustrated </a:t>
            </a:r>
            <a:r>
              <a:rPr lang="en-GB" altLang="en-US" dirty="0" smtClean="0">
                <a:hlinkClick r:id="rId3" action="ppaction://hlinksldjump"/>
              </a:rPr>
              <a:t>already</a:t>
            </a:r>
            <a:r>
              <a:rPr lang="en-GB" altLang="en-US" dirty="0" smtClean="0"/>
              <a:t>. </a:t>
            </a:r>
          </a:p>
        </p:txBody>
      </p:sp>
      <p:sp>
        <p:nvSpPr>
          <p:cNvPr id="4" name="Rectangle 2"/>
          <p:cNvSpPr>
            <a:spLocks noGrp="1"/>
          </p:cNvSpPr>
          <p:nvPr>
            <p:ph type="title" idx="4294967295"/>
          </p:nvPr>
        </p:nvSpPr>
        <p:spPr>
          <a:xfrm>
            <a:off x="514219" y="188914"/>
            <a:ext cx="8884444" cy="936625"/>
          </a:xfrm>
        </p:spPr>
        <p:txBody>
          <a:bodyPr/>
          <a:lstStyle/>
          <a:p>
            <a:r>
              <a:rPr lang="en-GB" altLang="en-US" dirty="0" smtClean="0"/>
              <a:t>Model integration and quantification ‒ cont.</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50</a:t>
            </a:fld>
            <a:endParaRPr lang="en-US" dirty="0"/>
          </a:p>
        </p:txBody>
      </p:sp>
    </p:spTree>
    <p:extLst>
      <p:ext uri="{BB962C8B-B14F-4D97-AF65-F5344CB8AC3E}">
        <p14:creationId xmlns:p14="http://schemas.microsoft.com/office/powerpoint/2010/main" val="361598513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3"/>
          <p:cNvSpPr>
            <a:spLocks noGrp="1" noChangeArrowheads="1"/>
          </p:cNvSpPr>
          <p:nvPr>
            <p:ph type="body" idx="4294967295"/>
          </p:nvPr>
        </p:nvSpPr>
        <p:spPr bwMode="auto">
          <a:xfrm>
            <a:off x="377583" y="1159613"/>
            <a:ext cx="8884445" cy="486535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marL="360000" indent="-360000">
              <a:lnSpc>
                <a:spcPct val="100000"/>
              </a:lnSpc>
              <a:spcBef>
                <a:spcPts val="300"/>
              </a:spcBef>
              <a:spcAft>
                <a:spcPts val="300"/>
              </a:spcAft>
            </a:pPr>
            <a:r>
              <a:rPr lang="en-GB" altLang="en-US" dirty="0" smtClean="0"/>
              <a:t>In accordance with IAEA SSG-3,  the </a:t>
            </a:r>
            <a:r>
              <a:rPr lang="en-GB" altLang="en-US" b="1" dirty="0" smtClean="0">
                <a:solidFill>
                  <a:srgbClr val="654A15"/>
                </a:solidFill>
              </a:rPr>
              <a:t>overall results</a:t>
            </a:r>
            <a:r>
              <a:rPr lang="en-GB" altLang="en-US" dirty="0" smtClean="0"/>
              <a:t> of the quantification of the Level 1 PSA model </a:t>
            </a:r>
            <a:r>
              <a:rPr lang="en-GB" altLang="en-US" b="1" dirty="0" smtClean="0">
                <a:solidFill>
                  <a:srgbClr val="654A15"/>
                </a:solidFill>
              </a:rPr>
              <a:t>should include</a:t>
            </a:r>
            <a:r>
              <a:rPr lang="en-GB" altLang="en-US" dirty="0" smtClean="0"/>
              <a:t>:</a:t>
            </a:r>
          </a:p>
          <a:p>
            <a:pPr marL="720000" lvl="1" indent="-360000">
              <a:lnSpc>
                <a:spcPct val="100000"/>
              </a:lnSpc>
              <a:spcBef>
                <a:spcPts val="300"/>
              </a:spcBef>
              <a:spcAft>
                <a:spcPts val="300"/>
              </a:spcAft>
            </a:pPr>
            <a:r>
              <a:rPr lang="en-GB" altLang="en-US" b="1" dirty="0" smtClean="0">
                <a:solidFill>
                  <a:srgbClr val="654A15"/>
                </a:solidFill>
              </a:rPr>
              <a:t>Core damage frequency</a:t>
            </a:r>
            <a:r>
              <a:rPr lang="en-GB" altLang="en-US" dirty="0" smtClean="0"/>
              <a:t> (point estimate and uncertainty </a:t>
            </a:r>
            <a:r>
              <a:rPr lang="en-GB" altLang="en-US" dirty="0" smtClean="0"/>
              <a:t>bounds);</a:t>
            </a:r>
            <a:endParaRPr lang="en-GB" altLang="en-US" dirty="0" smtClean="0"/>
          </a:p>
          <a:p>
            <a:pPr marL="720000" lvl="1" indent="-360000">
              <a:lnSpc>
                <a:spcPct val="100000"/>
              </a:lnSpc>
              <a:spcBef>
                <a:spcPts val="300"/>
              </a:spcBef>
              <a:spcAft>
                <a:spcPts val="300"/>
              </a:spcAft>
            </a:pPr>
            <a:r>
              <a:rPr lang="en-GB" altLang="en-US" dirty="0" smtClean="0"/>
              <a:t>The </a:t>
            </a:r>
            <a:r>
              <a:rPr lang="en-GB" altLang="en-US" b="1" dirty="0" smtClean="0">
                <a:solidFill>
                  <a:srgbClr val="654A15"/>
                </a:solidFill>
              </a:rPr>
              <a:t>contribution</a:t>
            </a:r>
            <a:r>
              <a:rPr lang="en-GB" altLang="en-US" dirty="0" smtClean="0"/>
              <a:t> </a:t>
            </a:r>
            <a:r>
              <a:rPr lang="en-GB" altLang="en-US" dirty="0" smtClean="0"/>
              <a:t>to </a:t>
            </a:r>
            <a:r>
              <a:rPr lang="en-GB" altLang="en-US" dirty="0" smtClean="0"/>
              <a:t>core </a:t>
            </a:r>
            <a:r>
              <a:rPr lang="en-GB" altLang="en-US" dirty="0" smtClean="0"/>
              <a:t>damage frequency </a:t>
            </a:r>
            <a:r>
              <a:rPr lang="en-GB" altLang="en-US" dirty="0" smtClean="0"/>
              <a:t>from </a:t>
            </a:r>
            <a:r>
              <a:rPr lang="en-GB" altLang="en-US" dirty="0" smtClean="0"/>
              <a:t>each </a:t>
            </a:r>
            <a:r>
              <a:rPr lang="en-GB" altLang="en-US" b="1" dirty="0" smtClean="0">
                <a:solidFill>
                  <a:srgbClr val="654A15"/>
                </a:solidFill>
              </a:rPr>
              <a:t>initiating </a:t>
            </a:r>
            <a:r>
              <a:rPr lang="en-GB" altLang="en-US" b="1" dirty="0" smtClean="0">
                <a:solidFill>
                  <a:srgbClr val="654A15"/>
                </a:solidFill>
              </a:rPr>
              <a:t>event </a:t>
            </a:r>
            <a:r>
              <a:rPr lang="en-GB" altLang="en-US" b="1" dirty="0" smtClean="0">
                <a:solidFill>
                  <a:srgbClr val="654A15"/>
                </a:solidFill>
              </a:rPr>
              <a:t>group</a:t>
            </a:r>
            <a:r>
              <a:rPr lang="en-GB" altLang="en-US" dirty="0" smtClean="0"/>
              <a:t>;</a:t>
            </a:r>
            <a:endParaRPr lang="en-GB" altLang="en-US" dirty="0" smtClean="0"/>
          </a:p>
          <a:p>
            <a:pPr lvl="1" indent="-360000">
              <a:spcBef>
                <a:spcPts val="300"/>
              </a:spcBef>
              <a:spcAft>
                <a:spcPts val="300"/>
              </a:spcAft>
            </a:pPr>
            <a:r>
              <a:rPr lang="en-GB" altLang="en-US" b="1" dirty="0" err="1" smtClean="0">
                <a:solidFill>
                  <a:srgbClr val="654A15"/>
                </a:solidFill>
              </a:rPr>
              <a:t>Cutsets</a:t>
            </a:r>
            <a:r>
              <a:rPr lang="en-GB" altLang="en-US" b="1" dirty="0" smtClean="0">
                <a:solidFill>
                  <a:srgbClr val="654A15"/>
                </a:solidFill>
              </a:rPr>
              <a:t> </a:t>
            </a:r>
            <a:r>
              <a:rPr lang="en-GB" altLang="en-US" dirty="0" smtClean="0">
                <a:solidFill>
                  <a:srgbClr val="654A15"/>
                </a:solidFill>
              </a:rPr>
              <a:t>and</a:t>
            </a:r>
            <a:r>
              <a:rPr lang="en-GB" altLang="en-US" b="1" dirty="0" smtClean="0">
                <a:solidFill>
                  <a:srgbClr val="654A15"/>
                </a:solidFill>
              </a:rPr>
              <a:t> </a:t>
            </a:r>
            <a:r>
              <a:rPr lang="en-GB" altLang="en-US" dirty="0" smtClean="0">
                <a:solidFill>
                  <a:srgbClr val="654A15"/>
                </a:solidFill>
              </a:rPr>
              <a:t>their</a:t>
            </a:r>
            <a:r>
              <a:rPr lang="en-GB" altLang="en-US" b="1" dirty="0" smtClean="0">
                <a:solidFill>
                  <a:srgbClr val="654A15"/>
                </a:solidFill>
              </a:rPr>
              <a:t> frequencies</a:t>
            </a:r>
            <a:r>
              <a:rPr lang="en-GB" altLang="en-US" dirty="0" smtClean="0"/>
              <a:t> </a:t>
            </a:r>
            <a:r>
              <a:rPr lang="en-GB" altLang="en-US" dirty="0" smtClean="0"/>
              <a:t>(for the fault tree linking approach) or </a:t>
            </a:r>
            <a:r>
              <a:rPr lang="en-GB" altLang="en-US" b="1" dirty="0" smtClean="0">
                <a:solidFill>
                  <a:schemeClr val="accent2">
                    <a:lumMod val="50000"/>
                  </a:schemeClr>
                </a:solidFill>
              </a:rPr>
              <a:t>scenarios </a:t>
            </a:r>
            <a:r>
              <a:rPr lang="en-GB" altLang="en-US" dirty="0" smtClean="0">
                <a:solidFill>
                  <a:schemeClr val="accent2">
                    <a:lumMod val="50000"/>
                  </a:schemeClr>
                </a:solidFill>
              </a:rPr>
              <a:t>and</a:t>
            </a:r>
            <a:r>
              <a:rPr lang="en-GB" altLang="en-US" b="1" dirty="0" smtClean="0">
                <a:solidFill>
                  <a:schemeClr val="accent2">
                    <a:lumMod val="50000"/>
                  </a:schemeClr>
                </a:solidFill>
              </a:rPr>
              <a:t> </a:t>
            </a:r>
            <a:r>
              <a:rPr lang="en-GB" altLang="en-US" dirty="0" smtClean="0">
                <a:solidFill>
                  <a:schemeClr val="accent2">
                    <a:lumMod val="50000"/>
                  </a:schemeClr>
                </a:solidFill>
              </a:rPr>
              <a:t>their</a:t>
            </a:r>
            <a:r>
              <a:rPr lang="en-GB" altLang="en-US" b="1" dirty="0" smtClean="0">
                <a:solidFill>
                  <a:schemeClr val="accent2">
                    <a:lumMod val="50000"/>
                  </a:schemeClr>
                </a:solidFill>
              </a:rPr>
              <a:t> frequencies </a:t>
            </a:r>
            <a:r>
              <a:rPr lang="en-GB" altLang="en-US" dirty="0" smtClean="0"/>
              <a:t>(for </a:t>
            </a:r>
            <a:r>
              <a:rPr lang="en-GB" altLang="en-US" dirty="0" smtClean="0"/>
              <a:t>event </a:t>
            </a:r>
            <a:r>
              <a:rPr lang="en-GB" altLang="en-US" dirty="0"/>
              <a:t>tree linking </a:t>
            </a:r>
            <a:r>
              <a:rPr lang="en-GB" altLang="en-US" dirty="0" smtClean="0"/>
              <a:t>approach</a:t>
            </a:r>
            <a:r>
              <a:rPr lang="en-GB" altLang="en-US" dirty="0" smtClean="0"/>
              <a:t>);</a:t>
            </a:r>
            <a:endParaRPr lang="en-GB" altLang="en-US" dirty="0" smtClean="0"/>
          </a:p>
          <a:p>
            <a:pPr marL="720000" lvl="1" indent="-360000">
              <a:lnSpc>
                <a:spcPct val="100000"/>
              </a:lnSpc>
              <a:spcBef>
                <a:spcPts val="300"/>
              </a:spcBef>
              <a:spcAft>
                <a:spcPts val="300"/>
              </a:spcAft>
            </a:pPr>
            <a:r>
              <a:rPr lang="en-GB" altLang="en-US" dirty="0" smtClean="0"/>
              <a:t>The results of </a:t>
            </a:r>
            <a:r>
              <a:rPr lang="en-GB" altLang="en-US" b="1" dirty="0" smtClean="0">
                <a:solidFill>
                  <a:srgbClr val="654A15"/>
                </a:solidFill>
              </a:rPr>
              <a:t>sensitivity studies and uncertainty analysis;</a:t>
            </a:r>
          </a:p>
          <a:p>
            <a:pPr marL="720000" lvl="1" indent="-360000">
              <a:lnSpc>
                <a:spcPct val="100000"/>
              </a:lnSpc>
              <a:spcBef>
                <a:spcPts val="300"/>
              </a:spcBef>
              <a:spcAft>
                <a:spcPts val="300"/>
              </a:spcAft>
            </a:pPr>
            <a:r>
              <a:rPr lang="en-GB" altLang="en-US" b="1" dirty="0" smtClean="0">
                <a:solidFill>
                  <a:srgbClr val="654A15"/>
                </a:solidFill>
              </a:rPr>
              <a:t>Importance measures</a:t>
            </a:r>
            <a:r>
              <a:rPr lang="en-GB" altLang="en-US" dirty="0" smtClean="0"/>
              <a:t> </a:t>
            </a:r>
            <a:r>
              <a:rPr lang="en-GB" altLang="en-US" dirty="0" smtClean="0"/>
              <a:t>that </a:t>
            </a:r>
            <a:r>
              <a:rPr lang="en-GB" altLang="en-US" dirty="0" smtClean="0"/>
              <a:t>are used for </a:t>
            </a:r>
            <a:r>
              <a:rPr lang="en-GB" altLang="en-US" dirty="0" smtClean="0"/>
              <a:t>interpretation </a:t>
            </a:r>
            <a:r>
              <a:rPr lang="en-GB" altLang="en-US" dirty="0" smtClean="0"/>
              <a:t>of </a:t>
            </a:r>
            <a:r>
              <a:rPr lang="en-GB" altLang="en-US" dirty="0" smtClean="0"/>
              <a:t>Level </a:t>
            </a:r>
            <a:r>
              <a:rPr lang="en-GB" altLang="en-US" dirty="0" smtClean="0"/>
              <a:t>1 PSA;</a:t>
            </a:r>
          </a:p>
          <a:p>
            <a:pPr lvl="1" indent="-360000">
              <a:spcBef>
                <a:spcPts val="300"/>
              </a:spcBef>
              <a:spcAft>
                <a:spcPts val="300"/>
              </a:spcAft>
            </a:pPr>
            <a:r>
              <a:rPr lang="en-GB" altLang="en-US" dirty="0" smtClean="0"/>
              <a:t>The </a:t>
            </a:r>
            <a:r>
              <a:rPr lang="en-GB" altLang="en-US" b="1" dirty="0" smtClean="0">
                <a:solidFill>
                  <a:srgbClr val="654A15"/>
                </a:solidFill>
              </a:rPr>
              <a:t>frequencies of the plant damage states</a:t>
            </a:r>
            <a:r>
              <a:rPr lang="en-GB" altLang="en-US" dirty="0" smtClean="0"/>
              <a:t> that provide the interface between </a:t>
            </a:r>
            <a:r>
              <a:rPr lang="en-GB" altLang="en-US" dirty="0"/>
              <a:t>Level 1 </a:t>
            </a:r>
            <a:r>
              <a:rPr lang="en-GB" altLang="en-US" dirty="0" smtClean="0"/>
              <a:t> and </a:t>
            </a:r>
            <a:r>
              <a:rPr lang="en-GB" altLang="en-US" dirty="0"/>
              <a:t>Level 2 </a:t>
            </a:r>
            <a:r>
              <a:rPr lang="en-GB" altLang="en-US" dirty="0" smtClean="0"/>
              <a:t>PSA</a:t>
            </a:r>
            <a:r>
              <a:rPr lang="en-GB" altLang="en-US" dirty="0" smtClean="0"/>
              <a:t>.</a:t>
            </a:r>
            <a:endParaRPr lang="en-GB" altLang="en-US" dirty="0" smtClean="0"/>
          </a:p>
        </p:txBody>
      </p:sp>
      <p:sp>
        <p:nvSpPr>
          <p:cNvPr id="6" name="Rectangle 2"/>
          <p:cNvSpPr>
            <a:spLocks noGrp="1"/>
          </p:cNvSpPr>
          <p:nvPr>
            <p:ph type="title" idx="4294967295"/>
          </p:nvPr>
        </p:nvSpPr>
        <p:spPr>
          <a:xfrm>
            <a:off x="514219" y="188914"/>
            <a:ext cx="8884444" cy="936625"/>
          </a:xfrm>
        </p:spPr>
        <p:txBody>
          <a:bodyPr/>
          <a:lstStyle/>
          <a:p>
            <a:r>
              <a:rPr lang="en-GB" altLang="en-US" dirty="0" smtClean="0"/>
              <a:t>Level 1 PSA </a:t>
            </a:r>
            <a:r>
              <a:rPr lang="en-GB" altLang="en-US" dirty="0"/>
              <a:t>model </a:t>
            </a:r>
            <a:r>
              <a:rPr lang="en-GB" altLang="en-US" dirty="0" smtClean="0"/>
              <a:t>results</a:t>
            </a:r>
            <a:endParaRPr lang="en-GB" altLang="en-US" dirty="0"/>
          </a:p>
        </p:txBody>
      </p:sp>
      <p:sp>
        <p:nvSpPr>
          <p:cNvPr id="2" name="Szövegdoboz 1"/>
          <p:cNvSpPr txBox="1"/>
          <p:nvPr/>
        </p:nvSpPr>
        <p:spPr>
          <a:xfrm>
            <a:off x="1313793" y="6024971"/>
            <a:ext cx="7809187" cy="646331"/>
          </a:xfrm>
          <a:prstGeom prst="rect">
            <a:avLst/>
          </a:prstGeom>
          <a:solidFill>
            <a:schemeClr val="accent2">
              <a:lumMod val="40000"/>
              <a:lumOff val="60000"/>
            </a:schemeClr>
          </a:solidFill>
        </p:spPr>
        <p:txBody>
          <a:bodyPr wrap="square" rtlCol="0">
            <a:spAutoFit/>
          </a:bodyPr>
          <a:lstStyle/>
          <a:p>
            <a:pPr algn="ctr"/>
            <a:r>
              <a:rPr lang="en-GB" b="1" dirty="0" smtClean="0"/>
              <a:t>The minimal </a:t>
            </a:r>
            <a:r>
              <a:rPr lang="en-GB" b="1" i="1" dirty="0" err="1" smtClean="0"/>
              <a:t>cutsets</a:t>
            </a:r>
            <a:r>
              <a:rPr lang="en-GB" b="1" dirty="0" smtClean="0"/>
              <a:t> </a:t>
            </a:r>
            <a:r>
              <a:rPr lang="en-GB" dirty="0" smtClean="0"/>
              <a:t>are logical </a:t>
            </a:r>
            <a:r>
              <a:rPr lang="en-GB" dirty="0"/>
              <a:t>combinations of </a:t>
            </a:r>
            <a:r>
              <a:rPr lang="en-GB" dirty="0" smtClean="0"/>
              <a:t>events which lead </a:t>
            </a:r>
            <a:r>
              <a:rPr lang="en-GB" dirty="0"/>
              <a:t>to core </a:t>
            </a:r>
            <a:r>
              <a:rPr lang="en-GB" dirty="0" smtClean="0"/>
              <a:t>damage</a:t>
            </a:r>
            <a:r>
              <a:rPr lang="en-GB" dirty="0"/>
              <a:t> </a:t>
            </a:r>
            <a:r>
              <a:rPr lang="en-GB" dirty="0" smtClean="0"/>
              <a:t>in the solution </a:t>
            </a:r>
            <a:r>
              <a:rPr lang="en-GB" dirty="0"/>
              <a:t>of the model</a:t>
            </a:r>
            <a:r>
              <a:rPr lang="en-GB" dirty="0" smtClean="0"/>
              <a:t>.</a:t>
            </a:r>
            <a:endParaRPr lang="hu-HU" dirty="0"/>
          </a:p>
        </p:txBody>
      </p:sp>
      <p:sp>
        <p:nvSpPr>
          <p:cNvPr id="3" name="Dia számának helye 2"/>
          <p:cNvSpPr>
            <a:spLocks noGrp="1"/>
          </p:cNvSpPr>
          <p:nvPr>
            <p:ph type="sldNum" sz="quarter" idx="12"/>
          </p:nvPr>
        </p:nvSpPr>
        <p:spPr/>
        <p:txBody>
          <a:bodyPr/>
          <a:lstStyle/>
          <a:p>
            <a:fld id="{23A0628E-C12F-4F8C-9895-BCD5E30100D3}" type="slidenum">
              <a:rPr lang="en-US" smtClean="0"/>
              <a:pPr/>
              <a:t>51</a:t>
            </a:fld>
            <a:endParaRPr lang="en-US" dirty="0"/>
          </a:p>
        </p:txBody>
      </p:sp>
    </p:spTree>
    <p:extLst>
      <p:ext uri="{BB962C8B-B14F-4D97-AF65-F5344CB8AC3E}">
        <p14:creationId xmlns:p14="http://schemas.microsoft.com/office/powerpoint/2010/main" val="106576436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a:spcAft>
                <a:spcPts val="600"/>
              </a:spcAft>
            </a:pPr>
            <a:r>
              <a:rPr lang="en-GB" altLang="en-US" dirty="0" smtClean="0"/>
              <a:t>The objective of the </a:t>
            </a:r>
            <a:r>
              <a:rPr lang="en-GB" altLang="en-US" b="1" dirty="0">
                <a:solidFill>
                  <a:srgbClr val="654A15"/>
                </a:solidFill>
              </a:rPr>
              <a:t>analysis </a:t>
            </a:r>
            <a:r>
              <a:rPr lang="en-GB" altLang="en-US" b="1" dirty="0" smtClean="0">
                <a:solidFill>
                  <a:srgbClr val="654A15"/>
                </a:solidFill>
              </a:rPr>
              <a:t>of results </a:t>
            </a:r>
            <a:r>
              <a:rPr lang="en-GB" altLang="en-US" dirty="0" smtClean="0"/>
              <a:t>is </a:t>
            </a:r>
            <a:r>
              <a:rPr lang="en-GB" altLang="en-US" dirty="0" smtClean="0"/>
              <a:t>to derive an </a:t>
            </a:r>
            <a:r>
              <a:rPr lang="en-GB" altLang="en-US" b="1" dirty="0" smtClean="0">
                <a:solidFill>
                  <a:srgbClr val="654A15"/>
                </a:solidFill>
              </a:rPr>
              <a:t>understanding of</a:t>
            </a:r>
            <a:r>
              <a:rPr lang="en-GB" altLang="en-US" dirty="0" smtClean="0"/>
              <a:t> those aspects of plant design and operation that have a </a:t>
            </a:r>
            <a:r>
              <a:rPr lang="en-GB" altLang="en-US" b="1" dirty="0" smtClean="0">
                <a:solidFill>
                  <a:srgbClr val="654A15"/>
                </a:solidFill>
              </a:rPr>
              <a:t>significant impact on the risk</a:t>
            </a:r>
            <a:r>
              <a:rPr lang="en-GB" altLang="en-US" dirty="0" smtClean="0"/>
              <a:t>. </a:t>
            </a:r>
          </a:p>
          <a:p>
            <a:pPr marL="360000" indent="-360000">
              <a:lnSpc>
                <a:spcPct val="100000"/>
              </a:lnSpc>
              <a:spcBef>
                <a:spcPts val="600"/>
              </a:spcBef>
              <a:spcAft>
                <a:spcPts val="600"/>
              </a:spcAft>
            </a:pPr>
            <a:r>
              <a:rPr lang="en-GB" altLang="en-US" dirty="0" smtClean="0"/>
              <a:t>In addition, an important part of this task is to identify the key sources of </a:t>
            </a:r>
            <a:r>
              <a:rPr lang="en-GB" altLang="en-US" b="1" dirty="0" smtClean="0">
                <a:solidFill>
                  <a:srgbClr val="654A15"/>
                </a:solidFill>
              </a:rPr>
              <a:t>uncertaint</a:t>
            </a:r>
            <a:r>
              <a:rPr lang="en-GB" altLang="en-US" b="1" dirty="0">
                <a:solidFill>
                  <a:srgbClr val="654A15"/>
                </a:solidFill>
              </a:rPr>
              <a:t>y </a:t>
            </a:r>
            <a:r>
              <a:rPr lang="en-GB" altLang="en-US" dirty="0" smtClean="0"/>
              <a:t>in the model and assess their impact on the results.</a:t>
            </a:r>
          </a:p>
          <a:p>
            <a:pPr>
              <a:spcAft>
                <a:spcPts val="600"/>
              </a:spcAft>
            </a:pPr>
            <a:r>
              <a:rPr lang="en-GB" altLang="en-US" dirty="0"/>
              <a:t>The </a:t>
            </a:r>
            <a:r>
              <a:rPr lang="en-GB" altLang="en-US" b="1" dirty="0">
                <a:solidFill>
                  <a:srgbClr val="654A15"/>
                </a:solidFill>
              </a:rPr>
              <a:t>Level 1 PSA documentation</a:t>
            </a:r>
            <a:r>
              <a:rPr lang="en-GB" altLang="en-US" dirty="0"/>
              <a:t> should present the </a:t>
            </a:r>
            <a:r>
              <a:rPr lang="en-GB" altLang="en-US" b="1" dirty="0">
                <a:solidFill>
                  <a:srgbClr val="654A15"/>
                </a:solidFill>
              </a:rPr>
              <a:t>results</a:t>
            </a:r>
            <a:r>
              <a:rPr lang="en-GB" altLang="en-US" dirty="0"/>
              <a:t> of the quantification of the Level 1 PSA, and should describe the most significant </a:t>
            </a:r>
            <a:r>
              <a:rPr lang="en-GB" altLang="en-US" b="1" dirty="0">
                <a:solidFill>
                  <a:srgbClr val="654A15"/>
                </a:solidFill>
              </a:rPr>
              <a:t>sequences</a:t>
            </a:r>
            <a:r>
              <a:rPr lang="en-GB" altLang="en-US" dirty="0"/>
              <a:t> and significant </a:t>
            </a:r>
            <a:r>
              <a:rPr lang="en-GB" altLang="en-US" b="1" dirty="0" err="1">
                <a:solidFill>
                  <a:srgbClr val="654A15"/>
                </a:solidFill>
              </a:rPr>
              <a:t>cutsets</a:t>
            </a:r>
            <a:r>
              <a:rPr lang="en-GB" altLang="en-US" dirty="0"/>
              <a:t> </a:t>
            </a:r>
            <a:r>
              <a:rPr lang="en-GB" altLang="en-US" dirty="0" smtClean="0"/>
              <a:t>and </a:t>
            </a:r>
            <a:r>
              <a:rPr lang="en-GB" altLang="en-US" dirty="0"/>
              <a:t>any post processing that has been carried out.</a:t>
            </a:r>
          </a:p>
          <a:p>
            <a:pPr marL="360000" indent="-360000">
              <a:lnSpc>
                <a:spcPct val="100000"/>
              </a:lnSpc>
              <a:spcBef>
                <a:spcPts val="600"/>
              </a:spcBef>
              <a:spcAft>
                <a:spcPts val="600"/>
              </a:spcAft>
            </a:pPr>
            <a:endParaRPr lang="en-GB" altLang="en-US" b="1" dirty="0" smtClean="0"/>
          </a:p>
        </p:txBody>
      </p:sp>
      <p:sp>
        <p:nvSpPr>
          <p:cNvPr id="4" name="Rectangle 2"/>
          <p:cNvSpPr>
            <a:spLocks noGrp="1"/>
          </p:cNvSpPr>
          <p:nvPr>
            <p:ph type="title" idx="4294967295"/>
          </p:nvPr>
        </p:nvSpPr>
        <p:spPr>
          <a:xfrm>
            <a:off x="507340" y="188914"/>
            <a:ext cx="8891323" cy="926793"/>
          </a:xfrm>
        </p:spPr>
        <p:txBody>
          <a:bodyPr/>
          <a:lstStyle/>
          <a:p>
            <a:r>
              <a:rPr lang="en-GB" altLang="en-US" dirty="0" smtClean="0"/>
              <a:t>Analysis and interpretation of the PSA results</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52</a:t>
            </a:fld>
            <a:endParaRPr lang="en-US" dirty="0"/>
          </a:p>
        </p:txBody>
      </p:sp>
    </p:spTree>
    <p:extLst>
      <p:ext uri="{BB962C8B-B14F-4D97-AF65-F5344CB8AC3E}">
        <p14:creationId xmlns:p14="http://schemas.microsoft.com/office/powerpoint/2010/main" val="312862327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Rectangle 3"/>
          <p:cNvSpPr>
            <a:spLocks noGrp="1" noChangeArrowheads="1"/>
          </p:cNvSpPr>
          <p:nvPr>
            <p:ph type="body" idx="4294967295"/>
          </p:nvPr>
        </p:nvSpPr>
        <p:spPr bwMode="auto">
          <a:xfrm>
            <a:off x="507340" y="1412125"/>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0" indent="0" fontAlgn="auto">
              <a:lnSpc>
                <a:spcPct val="100000"/>
              </a:lnSpc>
              <a:spcBef>
                <a:spcPts val="0"/>
              </a:spcBef>
              <a:spcAft>
                <a:spcPts val="1000"/>
              </a:spcAft>
              <a:buNone/>
              <a:defRPr/>
            </a:pPr>
            <a:r>
              <a:rPr lang="en-GB" altLang="en-US" b="1" u="sng" dirty="0"/>
              <a:t>Importance analyses </a:t>
            </a:r>
          </a:p>
          <a:p>
            <a:pPr marL="360000" indent="-360000">
              <a:lnSpc>
                <a:spcPct val="100000"/>
              </a:lnSpc>
              <a:spcBef>
                <a:spcPts val="600"/>
              </a:spcBef>
              <a:spcAft>
                <a:spcPts val="600"/>
              </a:spcAft>
            </a:pPr>
            <a:r>
              <a:rPr lang="en-GB" altLang="en-US" b="1" dirty="0" smtClean="0">
                <a:solidFill>
                  <a:srgbClr val="654A15"/>
                </a:solidFill>
              </a:rPr>
              <a:t>Importance measures</a:t>
            </a:r>
            <a:r>
              <a:rPr lang="en-GB" altLang="en-US" dirty="0" smtClean="0"/>
              <a:t> evaluated in Level 1 PSA typically include:</a:t>
            </a:r>
          </a:p>
          <a:p>
            <a:pPr marL="720000" lvl="1" indent="-360000">
              <a:lnSpc>
                <a:spcPct val="100000"/>
              </a:lnSpc>
              <a:spcBef>
                <a:spcPts val="300"/>
              </a:spcBef>
              <a:spcAft>
                <a:spcPts val="300"/>
              </a:spcAft>
            </a:pPr>
            <a:r>
              <a:rPr lang="en-GB" altLang="en-US" dirty="0" smtClean="0"/>
              <a:t>The </a:t>
            </a:r>
            <a:r>
              <a:rPr lang="en-GB" altLang="en-US" b="1" dirty="0" err="1" smtClean="0">
                <a:solidFill>
                  <a:srgbClr val="654A15"/>
                </a:solidFill>
              </a:rPr>
              <a:t>Fussell-Vesely</a:t>
            </a:r>
            <a:r>
              <a:rPr lang="en-GB" altLang="en-US" b="1" dirty="0" smtClean="0">
                <a:solidFill>
                  <a:srgbClr val="654A15"/>
                </a:solidFill>
              </a:rPr>
              <a:t> importance</a:t>
            </a:r>
            <a:r>
              <a:rPr lang="en-GB" altLang="en-US" dirty="0" smtClean="0"/>
              <a:t>: For a specific </a:t>
            </a:r>
            <a:r>
              <a:rPr lang="en-GB" altLang="en-US" i="1" dirty="0" smtClean="0"/>
              <a:t>basic event</a:t>
            </a:r>
            <a:r>
              <a:rPr lang="en-GB" altLang="en-US" dirty="0" smtClean="0"/>
              <a:t>, it is measure is the fractional contribution to the total frequency of core damage for all accident sequences containing the basic event to be evaluated.</a:t>
            </a:r>
          </a:p>
          <a:p>
            <a:pPr marL="720000" lvl="1" indent="-360000">
              <a:lnSpc>
                <a:spcPct val="100000"/>
              </a:lnSpc>
              <a:spcBef>
                <a:spcPts val="300"/>
              </a:spcBef>
              <a:spcAft>
                <a:spcPts val="300"/>
              </a:spcAft>
            </a:pPr>
            <a:r>
              <a:rPr lang="en-GB" altLang="en-US" b="1" dirty="0" smtClean="0">
                <a:solidFill>
                  <a:srgbClr val="654A15"/>
                </a:solidFill>
              </a:rPr>
              <a:t>The risk reduction worth </a:t>
            </a:r>
            <a:r>
              <a:rPr lang="en-GB" altLang="en-US" dirty="0" smtClean="0"/>
              <a:t>is the relative decrease in the frequency of core damage if the probability of the particular failure mode is considered to be zero.</a:t>
            </a:r>
          </a:p>
          <a:p>
            <a:pPr marL="720000" lvl="1" indent="-360000">
              <a:lnSpc>
                <a:spcPct val="100000"/>
              </a:lnSpc>
              <a:spcBef>
                <a:spcPts val="300"/>
              </a:spcBef>
              <a:spcAft>
                <a:spcPts val="300"/>
              </a:spcAft>
            </a:pPr>
            <a:r>
              <a:rPr lang="en-GB" altLang="en-US" b="1" dirty="0" smtClean="0">
                <a:solidFill>
                  <a:srgbClr val="654A15"/>
                </a:solidFill>
              </a:rPr>
              <a:t>The risk achievement worth</a:t>
            </a:r>
            <a:r>
              <a:rPr lang="en-GB" altLang="en-US" dirty="0" smtClean="0"/>
              <a:t> is </a:t>
            </a:r>
            <a:r>
              <a:rPr lang="en-GB" altLang="en-US" dirty="0"/>
              <a:t>the relative increase in the frequency of core damage if the failure of the particular item of equipment is considered to be </a:t>
            </a:r>
            <a:r>
              <a:rPr lang="en-GB" altLang="en-US" dirty="0" smtClean="0"/>
              <a:t>certain (probability = 1).                </a:t>
            </a:r>
            <a:endParaRPr lang="en-GB" altLang="en-US" dirty="0" smtClean="0"/>
          </a:p>
          <a:p>
            <a:pPr marL="720000" lvl="1" indent="-360000">
              <a:lnSpc>
                <a:spcPct val="100000"/>
              </a:lnSpc>
              <a:spcBef>
                <a:spcPts val="300"/>
              </a:spcBef>
              <a:spcAft>
                <a:spcPts val="300"/>
              </a:spcAft>
            </a:pPr>
            <a:r>
              <a:rPr lang="en-GB" altLang="en-US" b="1" dirty="0" smtClean="0">
                <a:solidFill>
                  <a:schemeClr val="accent2">
                    <a:lumMod val="50000"/>
                  </a:schemeClr>
                </a:solidFill>
              </a:rPr>
              <a:t>The Birnbaum importance</a:t>
            </a:r>
            <a:r>
              <a:rPr lang="en-GB" altLang="en-US" dirty="0" smtClean="0"/>
              <a:t> is a measure of the increase in risk when a component is failed compared to when the component is operable.</a:t>
            </a:r>
            <a:endParaRPr lang="sl-SI" altLang="en-US" dirty="0" smtClean="0"/>
          </a:p>
        </p:txBody>
      </p:sp>
      <p:sp>
        <p:nvSpPr>
          <p:cNvPr id="5" name="Rectangle 2"/>
          <p:cNvSpPr>
            <a:spLocks noGrp="1"/>
          </p:cNvSpPr>
          <p:nvPr>
            <p:ph type="title" idx="4294967295"/>
          </p:nvPr>
        </p:nvSpPr>
        <p:spPr>
          <a:xfrm>
            <a:off x="507340" y="188914"/>
            <a:ext cx="8891323" cy="926793"/>
          </a:xfrm>
        </p:spPr>
        <p:txBody>
          <a:bodyPr/>
          <a:lstStyle/>
          <a:p>
            <a:r>
              <a:rPr lang="en-GB" altLang="en-US" dirty="0" smtClean="0"/>
              <a:t>Analysis and interpretation of the PSA results ‒ cont.</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53</a:t>
            </a:fld>
            <a:endParaRPr lang="en-US" dirty="0"/>
          </a:p>
        </p:txBody>
      </p:sp>
    </p:spTree>
    <p:extLst>
      <p:ext uri="{BB962C8B-B14F-4D97-AF65-F5344CB8AC3E}">
        <p14:creationId xmlns:p14="http://schemas.microsoft.com/office/powerpoint/2010/main" val="319461158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Rectangle 3"/>
          <p:cNvSpPr>
            <a:spLocks noGrp="1" noChangeArrowheads="1"/>
          </p:cNvSpPr>
          <p:nvPr>
            <p:ph type="body" idx="4294967295"/>
          </p:nvPr>
        </p:nvSpPr>
        <p:spPr bwMode="auto">
          <a:xfrm>
            <a:off x="262760" y="1242575"/>
            <a:ext cx="9448800" cy="500057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a:spcBef>
                <a:spcPts val="300"/>
              </a:spcBef>
              <a:spcAft>
                <a:spcPts val="300"/>
              </a:spcAft>
            </a:pPr>
            <a:r>
              <a:rPr lang="en-GB" altLang="en-US" dirty="0" smtClean="0"/>
              <a:t>Uncertainty </a:t>
            </a:r>
            <a:r>
              <a:rPr lang="en-GB" altLang="en-US" dirty="0"/>
              <a:t>estimation is particularly important for the analysis of </a:t>
            </a:r>
          </a:p>
          <a:p>
            <a:pPr lvl="1" indent="-360000">
              <a:spcBef>
                <a:spcPts val="300"/>
              </a:spcBef>
              <a:spcAft>
                <a:spcPts val="300"/>
              </a:spcAft>
            </a:pPr>
            <a:r>
              <a:rPr lang="en-GB" altLang="en-US" b="1" dirty="0">
                <a:solidFill>
                  <a:srgbClr val="654A15"/>
                </a:solidFill>
              </a:rPr>
              <a:t>risk contributions</a:t>
            </a:r>
            <a:r>
              <a:rPr lang="en-GB" altLang="en-US" dirty="0"/>
              <a:t>, </a:t>
            </a:r>
          </a:p>
          <a:p>
            <a:pPr lvl="1" indent="-360000">
              <a:spcBef>
                <a:spcPts val="300"/>
              </a:spcBef>
              <a:spcAft>
                <a:spcPts val="300"/>
              </a:spcAft>
            </a:pPr>
            <a:r>
              <a:rPr lang="en-GB" altLang="en-US" dirty="0"/>
              <a:t>for </a:t>
            </a:r>
            <a:r>
              <a:rPr lang="en-GB" altLang="en-US" b="1" dirty="0">
                <a:solidFill>
                  <a:srgbClr val="654A15"/>
                </a:solidFill>
              </a:rPr>
              <a:t>decision-making</a:t>
            </a:r>
            <a:r>
              <a:rPr lang="en-GB" altLang="en-US" dirty="0"/>
              <a:t>, and </a:t>
            </a:r>
          </a:p>
          <a:p>
            <a:pPr lvl="1" indent="-360000">
              <a:spcBef>
                <a:spcPts val="300"/>
              </a:spcBef>
              <a:spcAft>
                <a:spcPts val="300"/>
              </a:spcAft>
            </a:pPr>
            <a:r>
              <a:rPr lang="en-GB" altLang="en-US" dirty="0"/>
              <a:t>for the</a:t>
            </a:r>
            <a:r>
              <a:rPr lang="en-GB" altLang="en-US" b="1" dirty="0">
                <a:solidFill>
                  <a:srgbClr val="654A15"/>
                </a:solidFill>
              </a:rPr>
              <a:t> credibility</a:t>
            </a:r>
            <a:r>
              <a:rPr lang="en-GB" altLang="en-US" dirty="0"/>
              <a:t> of the results</a:t>
            </a:r>
            <a:r>
              <a:rPr lang="en-GB" altLang="en-US" dirty="0" smtClean="0"/>
              <a:t>.</a:t>
            </a:r>
            <a:endParaRPr lang="sl-SI" altLang="en-US" b="1" u="sng" dirty="0"/>
          </a:p>
          <a:p>
            <a:pPr marL="360000" indent="-360000">
              <a:lnSpc>
                <a:spcPct val="100000"/>
              </a:lnSpc>
              <a:spcBef>
                <a:spcPts val="600"/>
              </a:spcBef>
              <a:spcAft>
                <a:spcPts val="600"/>
              </a:spcAft>
            </a:pPr>
            <a:r>
              <a:rPr lang="en-GB" altLang="en-US" dirty="0" smtClean="0"/>
              <a:t>Three major </a:t>
            </a:r>
            <a:r>
              <a:rPr lang="en-GB" altLang="en-US" b="1" dirty="0" smtClean="0">
                <a:solidFill>
                  <a:srgbClr val="654A15"/>
                </a:solidFill>
              </a:rPr>
              <a:t>categories </a:t>
            </a:r>
            <a:r>
              <a:rPr lang="en-GB" altLang="en-US" dirty="0" smtClean="0"/>
              <a:t>of sources of </a:t>
            </a:r>
            <a:r>
              <a:rPr lang="en-GB" altLang="en-US" b="1" dirty="0" smtClean="0">
                <a:solidFill>
                  <a:srgbClr val="654A15"/>
                </a:solidFill>
              </a:rPr>
              <a:t>uncertainties </a:t>
            </a:r>
            <a:r>
              <a:rPr lang="en-GB" altLang="en-US" dirty="0" smtClean="0"/>
              <a:t>can be identified in the </a:t>
            </a:r>
            <a:r>
              <a:rPr lang="en-GB" altLang="en-US" dirty="0" smtClean="0"/>
              <a:t>PSA:</a:t>
            </a:r>
            <a:endParaRPr lang="en-GB" altLang="en-US" dirty="0" smtClean="0"/>
          </a:p>
          <a:p>
            <a:pPr>
              <a:spcAft>
                <a:spcPts val="600"/>
              </a:spcAft>
              <a:buFont typeface="Arial" panose="020B0604020202020204" pitchFamily="34" charset="0"/>
              <a:buAutoNum type="arabicPeriod"/>
            </a:pPr>
            <a:r>
              <a:rPr lang="en-GB" altLang="en-US" b="1" dirty="0" smtClean="0">
                <a:solidFill>
                  <a:srgbClr val="654A15"/>
                </a:solidFill>
              </a:rPr>
              <a:t>Incompleteness uncertainty:</a:t>
            </a:r>
            <a:r>
              <a:rPr lang="en-GB" altLang="en-US" dirty="0" smtClean="0"/>
              <a:t> the overall aim of a Level 1 PSA is to carry out a systematic analysis to identify all the accident sequences that contribute to the core damage </a:t>
            </a:r>
            <a:r>
              <a:rPr lang="en-GB" altLang="en-US" dirty="0"/>
              <a:t>frequency (epistemic uncertainty). </a:t>
            </a:r>
            <a:endParaRPr lang="en-GB" altLang="en-US" dirty="0" smtClean="0"/>
          </a:p>
          <a:p>
            <a:pPr marL="360000" indent="-360000">
              <a:lnSpc>
                <a:spcPct val="100000"/>
              </a:lnSpc>
              <a:spcBef>
                <a:spcPts val="600"/>
              </a:spcBef>
              <a:spcAft>
                <a:spcPts val="600"/>
              </a:spcAft>
              <a:buFont typeface="Arial" panose="020B0604020202020204" pitchFamily="34" charset="0"/>
              <a:buNone/>
            </a:pPr>
            <a:r>
              <a:rPr lang="en-GB" altLang="en-US" dirty="0" smtClean="0"/>
              <a:t>	The </a:t>
            </a:r>
            <a:r>
              <a:rPr lang="en-GB" altLang="en-US" dirty="0" smtClean="0"/>
              <a:t>potential </a:t>
            </a:r>
            <a:r>
              <a:rPr lang="en-GB" altLang="en-US" dirty="0" smtClean="0"/>
              <a:t>incompleteness </a:t>
            </a:r>
            <a:r>
              <a:rPr lang="en-GB" altLang="en-US" dirty="0" smtClean="0"/>
              <a:t>introduces an uncertainty in the results and conclusions of the analysis that is difficult to assess or quantify. </a:t>
            </a:r>
          </a:p>
          <a:p>
            <a:pPr marL="360000" indent="-360000">
              <a:lnSpc>
                <a:spcPct val="100000"/>
              </a:lnSpc>
              <a:spcBef>
                <a:spcPts val="600"/>
              </a:spcBef>
              <a:spcAft>
                <a:spcPts val="600"/>
              </a:spcAft>
              <a:buFont typeface="Arial" panose="020B0604020202020204" pitchFamily="34" charset="0"/>
              <a:buNone/>
            </a:pPr>
            <a:r>
              <a:rPr lang="en-GB" altLang="en-US" dirty="0" smtClean="0"/>
              <a:t>     It is </a:t>
            </a:r>
            <a:r>
              <a:rPr lang="en-GB" altLang="en-US" b="1" dirty="0" smtClean="0">
                <a:solidFill>
                  <a:srgbClr val="654A15"/>
                </a:solidFill>
              </a:rPr>
              <a:t>not possible</a:t>
            </a:r>
            <a:r>
              <a:rPr lang="en-GB" altLang="en-US" dirty="0" smtClean="0"/>
              <a:t> to address this type of uncertainty </a:t>
            </a:r>
            <a:r>
              <a:rPr lang="en-GB" altLang="en-US" b="1" dirty="0" smtClean="0">
                <a:solidFill>
                  <a:srgbClr val="654A15"/>
                </a:solidFill>
              </a:rPr>
              <a:t>explicitly.</a:t>
            </a:r>
          </a:p>
        </p:txBody>
      </p:sp>
      <p:sp>
        <p:nvSpPr>
          <p:cNvPr id="5" name="Rectangle 2"/>
          <p:cNvSpPr>
            <a:spLocks noGrp="1"/>
          </p:cNvSpPr>
          <p:nvPr>
            <p:ph type="title" idx="4294967295"/>
          </p:nvPr>
        </p:nvSpPr>
        <p:spPr>
          <a:xfrm>
            <a:off x="507340" y="188914"/>
            <a:ext cx="8891323" cy="1009265"/>
          </a:xfrm>
        </p:spPr>
        <p:txBody>
          <a:bodyPr>
            <a:normAutofit fontScale="90000"/>
          </a:bodyPr>
          <a:lstStyle/>
          <a:p>
            <a:r>
              <a:rPr lang="en-GB" altLang="en-US" dirty="0"/>
              <a:t>Analysis and interpretation of the PSA results ‒ Uncertainty </a:t>
            </a:r>
            <a:r>
              <a:rPr lang="en-GB" altLang="en-US" dirty="0" smtClean="0"/>
              <a:t>analysis</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54</a:t>
            </a:fld>
            <a:endParaRPr lang="en-US" dirty="0"/>
          </a:p>
        </p:txBody>
      </p:sp>
    </p:spTree>
    <p:extLst>
      <p:ext uri="{BB962C8B-B14F-4D97-AF65-F5344CB8AC3E}">
        <p14:creationId xmlns:p14="http://schemas.microsoft.com/office/powerpoint/2010/main" val="10366905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3" name="Rectangle 3"/>
          <p:cNvSpPr>
            <a:spLocks noGrp="1" noChangeArrowheads="1"/>
          </p:cNvSpPr>
          <p:nvPr>
            <p:ph type="body" idx="4294967295"/>
          </p:nvPr>
        </p:nvSpPr>
        <p:spPr bwMode="auto">
          <a:xfrm>
            <a:off x="507339" y="1334815"/>
            <a:ext cx="8903361" cy="497139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marL="360000" indent="-360000">
              <a:lnSpc>
                <a:spcPct val="100000"/>
              </a:lnSpc>
              <a:spcBef>
                <a:spcPts val="600"/>
              </a:spcBef>
              <a:spcAft>
                <a:spcPts val="600"/>
              </a:spcAft>
              <a:buFont typeface="Arial" panose="020B0604020202020204" pitchFamily="34" charset="0"/>
              <a:buAutoNum type="arabicPeriod" startAt="2"/>
            </a:pPr>
            <a:r>
              <a:rPr lang="en-GB" altLang="en-US" sz="2400" b="1" dirty="0" smtClean="0">
                <a:solidFill>
                  <a:srgbClr val="654A15"/>
                </a:solidFill>
              </a:rPr>
              <a:t>Modelling uncertainty:</a:t>
            </a:r>
            <a:r>
              <a:rPr lang="en-GB" altLang="en-US" sz="2400" dirty="0" smtClean="0"/>
              <a:t> this arises due to a lack of complete knowledge concerning the appropriateness of the </a:t>
            </a:r>
            <a:r>
              <a:rPr lang="en-GB" altLang="en-US" sz="2400" b="1" dirty="0" smtClean="0">
                <a:solidFill>
                  <a:srgbClr val="654A15"/>
                </a:solidFill>
              </a:rPr>
              <a:t>methods, models, assumptions and approximations</a:t>
            </a:r>
            <a:r>
              <a:rPr lang="en-GB" altLang="en-US" sz="2400" dirty="0" smtClean="0"/>
              <a:t> used in the analysis (epistemic uncertainty). </a:t>
            </a:r>
          </a:p>
          <a:p>
            <a:pPr marL="360000" indent="-360000">
              <a:lnSpc>
                <a:spcPct val="100000"/>
              </a:lnSpc>
              <a:spcBef>
                <a:spcPts val="600"/>
              </a:spcBef>
              <a:spcAft>
                <a:spcPts val="600"/>
              </a:spcAft>
              <a:buFont typeface="Arial" panose="020B0604020202020204" pitchFamily="34" charset="0"/>
              <a:buNone/>
            </a:pPr>
            <a:r>
              <a:rPr lang="en-GB" altLang="en-US" sz="2400" dirty="0" smtClean="0"/>
              <a:t>     It is possible to address the significance of some of them using </a:t>
            </a:r>
            <a:r>
              <a:rPr lang="en-GB" altLang="en-US" sz="2400" b="1" dirty="0" smtClean="0">
                <a:solidFill>
                  <a:srgbClr val="654A15"/>
                </a:solidFill>
              </a:rPr>
              <a:t>sensitivity studies.</a:t>
            </a:r>
          </a:p>
          <a:p>
            <a:pPr marL="360000" indent="-360000">
              <a:lnSpc>
                <a:spcPct val="100000"/>
              </a:lnSpc>
              <a:spcBef>
                <a:spcPts val="600"/>
              </a:spcBef>
              <a:spcAft>
                <a:spcPts val="600"/>
              </a:spcAft>
              <a:buFont typeface="Arial" panose="020B0604020202020204" pitchFamily="34" charset="0"/>
              <a:buAutoNum type="arabicPeriod" startAt="3"/>
            </a:pPr>
            <a:r>
              <a:rPr lang="en-GB" altLang="en-US" sz="2400" b="1" dirty="0" smtClean="0">
                <a:solidFill>
                  <a:srgbClr val="654A15"/>
                </a:solidFill>
              </a:rPr>
              <a:t>Parameter uncertainty</a:t>
            </a:r>
            <a:r>
              <a:rPr lang="en-GB" altLang="en-US" sz="2400" dirty="0" smtClean="0"/>
              <a:t>: this arises due to the uncertainties in the parameters used in the quantification of the Level 1 PSA (aleatory uncertainty. </a:t>
            </a:r>
          </a:p>
          <a:p>
            <a:pPr marL="360000" indent="-360000">
              <a:lnSpc>
                <a:spcPct val="100000"/>
              </a:lnSpc>
              <a:spcBef>
                <a:spcPts val="600"/>
              </a:spcBef>
              <a:spcAft>
                <a:spcPts val="600"/>
              </a:spcAft>
              <a:buFont typeface="Arial" panose="020B0604020202020204" pitchFamily="34" charset="0"/>
              <a:buNone/>
            </a:pPr>
            <a:r>
              <a:rPr lang="en-GB" altLang="en-US" sz="2400" dirty="0" smtClean="0"/>
              <a:t>     This is the type of uncertainty that is usually addressed by an uncertainty analysis through specifying </a:t>
            </a:r>
            <a:r>
              <a:rPr lang="en-GB" altLang="en-US" sz="2400" b="1" dirty="0" smtClean="0">
                <a:solidFill>
                  <a:srgbClr val="654A15"/>
                </a:solidFill>
              </a:rPr>
              <a:t>uncertainty distributions</a:t>
            </a:r>
            <a:r>
              <a:rPr lang="en-GB" altLang="en-US" sz="2400" dirty="0" smtClean="0"/>
              <a:t> for all the </a:t>
            </a:r>
            <a:r>
              <a:rPr lang="en-GB" altLang="en-US" sz="2400" b="1" dirty="0" smtClean="0">
                <a:solidFill>
                  <a:srgbClr val="654A15"/>
                </a:solidFill>
              </a:rPr>
              <a:t>parameters</a:t>
            </a:r>
            <a:r>
              <a:rPr lang="en-GB" altLang="en-US" sz="2400" dirty="0" smtClean="0"/>
              <a:t> and propagating them through the analysis.</a:t>
            </a:r>
          </a:p>
        </p:txBody>
      </p:sp>
      <p:sp>
        <p:nvSpPr>
          <p:cNvPr id="5" name="Rectangle 2"/>
          <p:cNvSpPr>
            <a:spLocks noGrp="1"/>
          </p:cNvSpPr>
          <p:nvPr>
            <p:ph type="title" idx="4294967295"/>
          </p:nvPr>
        </p:nvSpPr>
        <p:spPr>
          <a:xfrm>
            <a:off x="507340" y="188914"/>
            <a:ext cx="8891323" cy="926793"/>
          </a:xfrm>
        </p:spPr>
        <p:txBody>
          <a:bodyPr/>
          <a:lstStyle/>
          <a:p>
            <a:r>
              <a:rPr lang="en-GB" altLang="en-US" dirty="0"/>
              <a:t>Analysis and interpretation of the PSA results ‒ Uncertainty </a:t>
            </a:r>
            <a:r>
              <a:rPr lang="en-GB" altLang="en-US" dirty="0" smtClean="0"/>
              <a:t>analysis (cont.)</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55</a:t>
            </a:fld>
            <a:endParaRPr lang="en-US" dirty="0"/>
          </a:p>
        </p:txBody>
      </p:sp>
    </p:spTree>
    <p:extLst>
      <p:ext uri="{BB962C8B-B14F-4D97-AF65-F5344CB8AC3E}">
        <p14:creationId xmlns:p14="http://schemas.microsoft.com/office/powerpoint/2010/main" val="7013228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p:cNvSpPr>
          <p:nvPr>
            <p:ph type="title" idx="4294967295"/>
          </p:nvPr>
        </p:nvSpPr>
        <p:spPr>
          <a:xfrm>
            <a:off x="379697" y="148469"/>
            <a:ext cx="9000000" cy="900000"/>
          </a:xfrm>
        </p:spPr>
        <p:txBody>
          <a:bodyPr/>
          <a:lstStyle/>
          <a:p>
            <a:r>
              <a:rPr lang="en-GB" altLang="en-US" dirty="0"/>
              <a:t>Analysis and interpretation of the PSA results - Sensitivity </a:t>
            </a:r>
            <a:r>
              <a:rPr lang="en-GB" altLang="en-US" dirty="0" smtClean="0"/>
              <a:t>studies</a:t>
            </a:r>
            <a:endParaRPr lang="en-US" altLang="en-US" dirty="0" smtClean="0"/>
          </a:p>
        </p:txBody>
      </p:sp>
      <p:sp>
        <p:nvSpPr>
          <p:cNvPr id="179203" name="Rectangle 3"/>
          <p:cNvSpPr>
            <a:spLocks noGrp="1" noChangeArrowheads="1"/>
          </p:cNvSpPr>
          <p:nvPr>
            <p:ph type="body" idx="4294967295"/>
          </p:nvPr>
        </p:nvSpPr>
        <p:spPr bwMode="auto">
          <a:xfrm>
            <a:off x="507339" y="1484314"/>
            <a:ext cx="8903361"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p>
            <a:pPr marL="360000" indent="-360000">
              <a:lnSpc>
                <a:spcPct val="100000"/>
              </a:lnSpc>
              <a:spcBef>
                <a:spcPts val="600"/>
              </a:spcBef>
              <a:spcAft>
                <a:spcPts val="600"/>
              </a:spcAft>
            </a:pPr>
            <a:r>
              <a:rPr lang="en-GB" altLang="en-US" dirty="0" smtClean="0"/>
              <a:t>Sensitivity studies should be carried out for </a:t>
            </a:r>
            <a:r>
              <a:rPr lang="en-GB" altLang="en-US" b="1" dirty="0" smtClean="0">
                <a:solidFill>
                  <a:srgbClr val="654A15"/>
                </a:solidFill>
              </a:rPr>
              <a:t>assumptions </a:t>
            </a:r>
            <a:r>
              <a:rPr lang="en-GB" altLang="en-US" dirty="0" smtClean="0"/>
              <a:t>and </a:t>
            </a:r>
            <a:r>
              <a:rPr lang="en-GB" altLang="en-US" b="1" dirty="0" smtClean="0">
                <a:solidFill>
                  <a:srgbClr val="654A15"/>
                </a:solidFill>
              </a:rPr>
              <a:t>data </a:t>
            </a:r>
            <a:r>
              <a:rPr lang="en-GB" altLang="en-US" dirty="0" smtClean="0"/>
              <a:t>that have a significant level of uncertainty and are likely to have a significant impact on the results of the Level 1 PSA. </a:t>
            </a:r>
          </a:p>
          <a:p>
            <a:pPr marL="360000" indent="-360000">
              <a:lnSpc>
                <a:spcPct val="100000"/>
              </a:lnSpc>
              <a:spcBef>
                <a:spcPts val="600"/>
              </a:spcBef>
              <a:spcAft>
                <a:spcPts val="600"/>
              </a:spcAft>
            </a:pPr>
            <a:r>
              <a:rPr lang="en-GB" altLang="en-US" dirty="0" smtClean="0"/>
              <a:t>The sensitivity studies should be carried out by re-quantifying the analysis using </a:t>
            </a:r>
            <a:r>
              <a:rPr lang="en-GB" altLang="en-US" b="1" dirty="0" smtClean="0">
                <a:solidFill>
                  <a:srgbClr val="654A15"/>
                </a:solidFill>
              </a:rPr>
              <a:t>alternative assumptions</a:t>
            </a:r>
            <a:r>
              <a:rPr lang="en-GB" altLang="en-US" dirty="0" smtClean="0"/>
              <a:t> or by using a</a:t>
            </a:r>
            <a:r>
              <a:rPr lang="en-GB" altLang="en-US" b="1" dirty="0" smtClean="0">
                <a:solidFill>
                  <a:srgbClr val="654A15"/>
                </a:solidFill>
              </a:rPr>
              <a:t> ra</a:t>
            </a:r>
            <a:r>
              <a:rPr lang="en-GB" altLang="en-US" b="1" dirty="0">
                <a:solidFill>
                  <a:srgbClr val="654A15"/>
                </a:solidFill>
              </a:rPr>
              <a:t>nge</a:t>
            </a:r>
            <a:r>
              <a:rPr lang="en-GB" altLang="en-US" dirty="0" smtClean="0"/>
              <a:t> of </a:t>
            </a:r>
            <a:r>
              <a:rPr lang="en-GB" altLang="en-US" b="1" dirty="0" smtClean="0">
                <a:solidFill>
                  <a:srgbClr val="654A15"/>
                </a:solidFill>
              </a:rPr>
              <a:t>numerical values</a:t>
            </a:r>
            <a:r>
              <a:rPr lang="en-GB" altLang="en-US" dirty="0" smtClean="0"/>
              <a:t> for the data that reflect the level of uncertainty.</a:t>
            </a:r>
          </a:p>
        </p:txBody>
      </p:sp>
      <p:sp>
        <p:nvSpPr>
          <p:cNvPr id="2" name="Dia számának helye 1"/>
          <p:cNvSpPr>
            <a:spLocks noGrp="1"/>
          </p:cNvSpPr>
          <p:nvPr>
            <p:ph type="sldNum" sz="quarter" idx="12"/>
          </p:nvPr>
        </p:nvSpPr>
        <p:spPr/>
        <p:txBody>
          <a:bodyPr/>
          <a:lstStyle/>
          <a:p>
            <a:fld id="{23A0628E-C12F-4F8C-9895-BCD5E30100D3}" type="slidenum">
              <a:rPr lang="en-US" smtClean="0"/>
              <a:pPr/>
              <a:t>56</a:t>
            </a:fld>
            <a:endParaRPr lang="en-US" dirty="0"/>
          </a:p>
        </p:txBody>
      </p:sp>
    </p:spTree>
    <p:extLst>
      <p:ext uri="{BB962C8B-B14F-4D97-AF65-F5344CB8AC3E}">
        <p14:creationId xmlns:p14="http://schemas.microsoft.com/office/powerpoint/2010/main" val="211225568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p:cNvSpPr>
          <p:nvPr>
            <p:ph type="title" idx="4294967295"/>
          </p:nvPr>
        </p:nvSpPr>
        <p:spPr/>
        <p:txBody>
          <a:bodyPr/>
          <a:lstStyle/>
          <a:p>
            <a:r>
              <a:rPr lang="en-GB" altLang="en-US" dirty="0"/>
              <a:t>Analysis and interpretation of the PSA results ‒ Sensitivity </a:t>
            </a:r>
            <a:r>
              <a:rPr lang="en-GB" altLang="en-US" dirty="0" smtClean="0"/>
              <a:t>studies (cont.)</a:t>
            </a:r>
            <a:endParaRPr lang="en-US" altLang="en-US" dirty="0" smtClean="0"/>
          </a:p>
        </p:txBody>
      </p:sp>
      <p:sp>
        <p:nvSpPr>
          <p:cNvPr id="181251" name="Rectangle 3"/>
          <p:cNvSpPr>
            <a:spLocks noGrp="1" noChangeArrowheads="1"/>
          </p:cNvSpPr>
          <p:nvPr>
            <p:ph type="body" idx="4294967295"/>
          </p:nvPr>
        </p:nvSpPr>
        <p:spPr bwMode="auto">
          <a:xfrm>
            <a:off x="507339" y="1484314"/>
            <a:ext cx="8903361"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360000" indent="-360000">
              <a:lnSpc>
                <a:spcPct val="100000"/>
              </a:lnSpc>
              <a:spcBef>
                <a:spcPts val="600"/>
              </a:spcBef>
              <a:spcAft>
                <a:spcPts val="600"/>
              </a:spcAft>
            </a:pPr>
            <a:r>
              <a:rPr lang="en-GB" altLang="en-US" dirty="0" smtClean="0"/>
              <a:t>The results of the sensitivity studies are used to indicate the </a:t>
            </a:r>
            <a:r>
              <a:rPr lang="en-GB" altLang="en-US" b="1" dirty="0" smtClean="0">
                <a:solidFill>
                  <a:srgbClr val="654A15"/>
                </a:solidFill>
              </a:rPr>
              <a:t>level of confidence</a:t>
            </a:r>
            <a:r>
              <a:rPr lang="en-GB" altLang="en-US" dirty="0" smtClean="0"/>
              <a:t> about the insights obtained from the PSA;</a:t>
            </a:r>
            <a:br>
              <a:rPr lang="en-GB" altLang="en-US" dirty="0" smtClean="0"/>
            </a:br>
            <a:r>
              <a:rPr lang="en-GB" altLang="en-US" dirty="0" smtClean="0"/>
              <a:t>that is, </a:t>
            </a:r>
          </a:p>
          <a:p>
            <a:pPr marL="720000" lvl="1" indent="-360000">
              <a:lnSpc>
                <a:spcPct val="100000"/>
              </a:lnSpc>
              <a:spcBef>
                <a:spcPts val="300"/>
              </a:spcBef>
              <a:spcAft>
                <a:spcPts val="300"/>
              </a:spcAft>
            </a:pPr>
            <a:r>
              <a:rPr lang="en-GB" altLang="en-US" dirty="0" smtClean="0"/>
              <a:t>whether the </a:t>
            </a:r>
            <a:r>
              <a:rPr lang="en-GB" altLang="en-US" b="1" dirty="0" smtClean="0">
                <a:solidFill>
                  <a:srgbClr val="654A15"/>
                </a:solidFill>
              </a:rPr>
              <a:t>core damage</a:t>
            </a:r>
            <a:r>
              <a:rPr lang="en-GB" altLang="en-US" dirty="0" smtClean="0"/>
              <a:t> criterion or target has been met, whether </a:t>
            </a:r>
          </a:p>
          <a:p>
            <a:pPr marL="720000" lvl="1" indent="-360000">
              <a:lnSpc>
                <a:spcPct val="100000"/>
              </a:lnSpc>
              <a:spcBef>
                <a:spcPts val="300"/>
              </a:spcBef>
              <a:spcAft>
                <a:spcPts val="300"/>
              </a:spcAft>
            </a:pPr>
            <a:r>
              <a:rPr lang="en-GB" altLang="en-US" dirty="0" smtClean="0"/>
              <a:t>the </a:t>
            </a:r>
            <a:r>
              <a:rPr lang="en-GB" altLang="en-US" b="1" dirty="0" smtClean="0">
                <a:solidFill>
                  <a:srgbClr val="654A15"/>
                </a:solidFill>
              </a:rPr>
              <a:t>design is balanced</a:t>
            </a:r>
            <a:r>
              <a:rPr lang="en-GB" altLang="en-US" dirty="0" smtClean="0"/>
              <a:t> and </a:t>
            </a:r>
          </a:p>
          <a:p>
            <a:pPr marL="720000" lvl="1" indent="-360000">
              <a:lnSpc>
                <a:spcPct val="100000"/>
              </a:lnSpc>
              <a:spcBef>
                <a:spcPts val="300"/>
              </a:spcBef>
              <a:spcAft>
                <a:spcPts val="300"/>
              </a:spcAft>
            </a:pPr>
            <a:r>
              <a:rPr lang="en-GB" altLang="en-US" dirty="0" smtClean="0"/>
              <a:t>whether there are possible </a:t>
            </a:r>
            <a:r>
              <a:rPr lang="en-GB" altLang="en-US" b="1" dirty="0" smtClean="0">
                <a:solidFill>
                  <a:srgbClr val="654A15"/>
                </a:solidFill>
              </a:rPr>
              <a:t>weaknesses </a:t>
            </a:r>
            <a:r>
              <a:rPr lang="en-GB" altLang="en-US" dirty="0" smtClean="0"/>
              <a:t>in the design and operation of the plant that have not been highlighted in the base case Level 1 PSA with which the sensitivity cases are compared.  </a:t>
            </a:r>
          </a:p>
          <a:p>
            <a:pPr marL="360000" indent="-360000">
              <a:lnSpc>
                <a:spcPct val="100000"/>
              </a:lnSpc>
              <a:spcBef>
                <a:spcPts val="600"/>
              </a:spcBef>
              <a:spcAft>
                <a:spcPts val="600"/>
              </a:spcAft>
            </a:pPr>
            <a:endParaRPr lang="en-GB" altLang="en-US" dirty="0" smtClean="0"/>
          </a:p>
          <a:p>
            <a:pPr marL="360000" indent="-360000">
              <a:lnSpc>
                <a:spcPct val="100000"/>
              </a:lnSpc>
              <a:spcBef>
                <a:spcPts val="600"/>
              </a:spcBef>
              <a:spcAft>
                <a:spcPts val="600"/>
              </a:spcAft>
            </a:pPr>
            <a:r>
              <a:rPr lang="en-GB" altLang="en-US" dirty="0" smtClean="0"/>
              <a:t>It should be noted that sensitivity studies are usually carried out for </a:t>
            </a:r>
            <a:r>
              <a:rPr lang="en-GB" altLang="en-US" b="1" dirty="0" smtClean="0">
                <a:solidFill>
                  <a:srgbClr val="654A15"/>
                </a:solidFill>
              </a:rPr>
              <a:t>one assumption</a:t>
            </a:r>
            <a:r>
              <a:rPr lang="en-GB" altLang="en-US" dirty="0" smtClean="0"/>
              <a:t> or one parameter </a:t>
            </a:r>
            <a:r>
              <a:rPr lang="en-GB" altLang="en-US" b="1" dirty="0" smtClean="0">
                <a:solidFill>
                  <a:srgbClr val="654A15"/>
                </a:solidFill>
              </a:rPr>
              <a:t>at a time</a:t>
            </a:r>
            <a:r>
              <a:rPr lang="en-GB" altLang="en-US" dirty="0" smtClean="0"/>
              <a:t> and that the results of the sensitivity studies have </a:t>
            </a:r>
            <a:r>
              <a:rPr lang="en-GB" altLang="en-US" b="1" dirty="0" smtClean="0">
                <a:solidFill>
                  <a:srgbClr val="654A15"/>
                </a:solidFill>
              </a:rPr>
              <a:t>no statistical significance. </a:t>
            </a:r>
          </a:p>
        </p:txBody>
      </p:sp>
      <p:sp>
        <p:nvSpPr>
          <p:cNvPr id="2" name="Dia számának helye 1"/>
          <p:cNvSpPr>
            <a:spLocks noGrp="1"/>
          </p:cNvSpPr>
          <p:nvPr>
            <p:ph type="sldNum" sz="quarter" idx="12"/>
          </p:nvPr>
        </p:nvSpPr>
        <p:spPr/>
        <p:txBody>
          <a:bodyPr/>
          <a:lstStyle/>
          <a:p>
            <a:fld id="{23A0628E-C12F-4F8C-9895-BCD5E30100D3}" type="slidenum">
              <a:rPr lang="en-US" smtClean="0"/>
              <a:pPr/>
              <a:t>57</a:t>
            </a:fld>
            <a:endParaRPr lang="en-US" dirty="0"/>
          </a:p>
        </p:txBody>
      </p:sp>
      <p:sp>
        <p:nvSpPr>
          <p:cNvPr id="5" name="Szövegdoboz 4"/>
          <p:cNvSpPr txBox="1"/>
          <p:nvPr/>
        </p:nvSpPr>
        <p:spPr>
          <a:xfrm>
            <a:off x="8628992" y="5959366"/>
            <a:ext cx="641131" cy="646331"/>
          </a:xfrm>
          <a:prstGeom prst="rect">
            <a:avLst/>
          </a:prstGeom>
          <a:solidFill>
            <a:schemeClr val="accent1">
              <a:alpha val="45000"/>
            </a:schemeClr>
          </a:solidFill>
        </p:spPr>
        <p:txBody>
          <a:bodyPr wrap="square" rtlCol="0">
            <a:spAutoFit/>
          </a:bodyPr>
          <a:lstStyle/>
          <a:p>
            <a:r>
              <a:rPr lang="en-US" sz="3600" b="1" i="1" dirty="0" smtClean="0">
                <a:latin typeface="Britannic Bold" panose="020B0903060703020204" pitchFamily="34" charset="0"/>
                <a:hlinkClick r:id="rId3" action="ppaction://hlinksldjump"/>
              </a:rPr>
              <a:t>Q</a:t>
            </a:r>
            <a:endParaRPr lang="hu-HU" sz="3600" b="1" i="1" dirty="0">
              <a:latin typeface="Britannic Bold" panose="020B0903060703020204" pitchFamily="34" charset="0"/>
            </a:endParaRPr>
          </a:p>
        </p:txBody>
      </p:sp>
    </p:spTree>
    <p:extLst>
      <p:ext uri="{BB962C8B-B14F-4D97-AF65-F5344CB8AC3E}">
        <p14:creationId xmlns:p14="http://schemas.microsoft.com/office/powerpoint/2010/main" val="29147214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rmAutofit/>
          </a:bodyPr>
          <a:lstStyle/>
          <a:p>
            <a:r>
              <a:rPr lang="en-GB" altLang="en-US" dirty="0"/>
              <a:t>LEVEL 2 PSA </a:t>
            </a:r>
            <a:endParaRPr lang="en-GB" altLang="en-US" dirty="0" smtClean="0"/>
          </a:p>
        </p:txBody>
      </p:sp>
      <p:sp>
        <p:nvSpPr>
          <p:cNvPr id="3" name="Content Placeholder 2"/>
          <p:cNvSpPr>
            <a:spLocks noGrp="1"/>
          </p:cNvSpPr>
          <p:nvPr>
            <p:ph idx="4294967295"/>
          </p:nvPr>
        </p:nvSpPr>
        <p:spPr>
          <a:xfrm>
            <a:off x="514219" y="1484313"/>
            <a:ext cx="8884444" cy="4693007"/>
          </a:xfrm>
          <a:prstGeom prst="rect">
            <a:avLst/>
          </a:prstGeom>
          <a:solidFill>
            <a:srgbClr val="FFFFCC"/>
          </a:solidFill>
          <a:ln w="19050">
            <a:solidFill>
              <a:srgbClr val="FF9900"/>
            </a:solidFill>
          </a:ln>
        </p:spPr>
        <p:txBody>
          <a:bodyPr lIns="288000" tIns="288000" rIns="288000" bIns="288000">
            <a:spAutoFit/>
          </a:bodyPr>
          <a:lstStyle/>
          <a:p>
            <a:pPr marL="381000" indent="-381000">
              <a:lnSpc>
                <a:spcPct val="100000"/>
              </a:lnSpc>
              <a:spcBef>
                <a:spcPct val="50000"/>
              </a:spcBef>
              <a:buClr>
                <a:srgbClr val="317DBF"/>
              </a:buClr>
              <a:buNone/>
            </a:pPr>
            <a:r>
              <a:rPr lang="en-GB" altLang="en-US" sz="2800" dirty="0"/>
              <a:t>Learning objectives</a:t>
            </a:r>
          </a:p>
          <a:p>
            <a:pPr marL="381000" indent="-381000" algn="just" eaLnBrk="0" hangingPunct="0">
              <a:lnSpc>
                <a:spcPct val="100000"/>
              </a:lnSpc>
              <a:spcBef>
                <a:spcPts val="1500"/>
              </a:spcBef>
              <a:spcAft>
                <a:spcPts val="800"/>
              </a:spcAft>
              <a:buClrTx/>
              <a:buSzTx/>
              <a:buFont typeface="Arial" panose="020B0604020202020204" pitchFamily="34" charset="0"/>
              <a:buNone/>
            </a:pPr>
            <a:r>
              <a:rPr lang="en-GB" altLang="en-US" sz="2200" i="1" dirty="0" smtClean="0">
                <a:solidFill>
                  <a:srgbClr val="000000"/>
                </a:solidFill>
              </a:rPr>
              <a:t>After completing this chapter, the trainee will be able to:</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Define PSA Level 2 objectives.</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Describe the general steps undertaken when performing Level 2 PSA.</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Explain the PSA Level 1 to PSA Level 2 interface.</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Describe the principles of calculating accident progression and containment analyses in PSA Level 2.</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Describe the key phenomena’s to be considered in </a:t>
            </a:r>
            <a:r>
              <a:rPr lang="en-GB" altLang="en-US" sz="2200" i="1" dirty="0" smtClean="0">
                <a:solidFill>
                  <a:srgbClr val="000000"/>
                </a:solidFill>
                <a:latin typeface="Arial"/>
              </a:rPr>
              <a:t/>
            </a:r>
            <a:br>
              <a:rPr lang="en-GB" altLang="en-US" sz="2200" i="1" dirty="0" smtClean="0">
                <a:solidFill>
                  <a:srgbClr val="000000"/>
                </a:solidFill>
                <a:latin typeface="Arial"/>
              </a:rPr>
            </a:br>
            <a:r>
              <a:rPr lang="en-GB" altLang="en-US" sz="2200" i="1" dirty="0" smtClean="0">
                <a:solidFill>
                  <a:srgbClr val="000000"/>
                </a:solidFill>
                <a:latin typeface="Arial"/>
              </a:rPr>
              <a:t>Level 2 </a:t>
            </a:r>
            <a:r>
              <a:rPr lang="en-GB" altLang="en-US" sz="2200" i="1" dirty="0">
                <a:solidFill>
                  <a:srgbClr val="000000"/>
                </a:solidFill>
                <a:latin typeface="Arial"/>
              </a:rPr>
              <a:t>PSA</a:t>
            </a:r>
            <a:r>
              <a:rPr lang="en-GB" altLang="en-US" sz="2200" i="1" dirty="0" smtClean="0">
                <a:solidFill>
                  <a:srgbClr val="000000"/>
                </a:solidFill>
                <a:latin typeface="Arial"/>
              </a:rPr>
              <a:t>.</a:t>
            </a:r>
          </a:p>
        </p:txBody>
      </p:sp>
      <p:sp>
        <p:nvSpPr>
          <p:cNvPr id="4" name="Slide Number Placeholder 3"/>
          <p:cNvSpPr txBox="1">
            <a:spLocks noGrp="1"/>
          </p:cNvSpPr>
          <p:nvPr/>
        </p:nvSpPr>
        <p:spPr>
          <a:xfrm>
            <a:off x="9034066" y="188913"/>
            <a:ext cx="638042" cy="368300"/>
          </a:xfrm>
          <a:prstGeom prst="rect">
            <a:avLst/>
          </a:prstGeom>
          <a:noFill/>
        </p:spPr>
        <p:txBody>
          <a:bodyPr lIns="36000" tIns="36000" rIns="36000" bIns="360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3B618692-E184-44BF-BD8C-AE0062F1522B}" type="slidenum">
              <a:rPr lang="sl-SI" altLang="en-US" sz="1200">
                <a:solidFill>
                  <a:srgbClr val="898989"/>
                </a:solidFill>
                <a:latin typeface="Arial" panose="020B0604020202020204" pitchFamily="34" charset="0"/>
                <a:cs typeface="Arial" panose="020B0604020202020204" pitchFamily="34" charset="0"/>
              </a:rPr>
              <a:pPr algn="r"/>
              <a:t>58</a:t>
            </a:fld>
            <a:endParaRPr lang="sl-SI" altLang="en-US" sz="1200">
              <a:solidFill>
                <a:srgbClr val="898989"/>
              </a:solidFill>
              <a:latin typeface="Arial" panose="020B0604020202020204" pitchFamily="34" charset="0"/>
              <a:cs typeface="Arial" panose="020B0604020202020204" pitchFamily="34" charset="0"/>
            </a:endParaRPr>
          </a:p>
        </p:txBody>
      </p:sp>
      <p:sp>
        <p:nvSpPr>
          <p:cNvPr id="5" name="Dia számának helye 4"/>
          <p:cNvSpPr>
            <a:spLocks noGrp="1"/>
          </p:cNvSpPr>
          <p:nvPr>
            <p:ph type="sldNum" sz="quarter" idx="12"/>
          </p:nvPr>
        </p:nvSpPr>
        <p:spPr/>
        <p:txBody>
          <a:bodyPr/>
          <a:lstStyle/>
          <a:p>
            <a:fld id="{23A0628E-C12F-4F8C-9895-BCD5E30100D3}" type="slidenum">
              <a:rPr lang="en-US" smtClean="0"/>
              <a:pPr/>
              <a:t>58</a:t>
            </a:fld>
            <a:endParaRPr lang="en-US" dirty="0"/>
          </a:p>
        </p:txBody>
      </p:sp>
    </p:spTree>
    <p:extLst>
      <p:ext uri="{BB962C8B-B14F-4D97-AF65-F5344CB8AC3E}">
        <p14:creationId xmlns:p14="http://schemas.microsoft.com/office/powerpoint/2010/main" val="70852047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p:cNvSpPr>
          <p:nvPr>
            <p:ph type="title" idx="4294967295"/>
          </p:nvPr>
        </p:nvSpPr>
        <p:spPr/>
        <p:txBody>
          <a:bodyPr/>
          <a:lstStyle/>
          <a:p>
            <a:r>
              <a:rPr lang="en-GB" altLang="en-US" dirty="0" smtClean="0"/>
              <a:t>Objectives and general steps</a:t>
            </a:r>
            <a:endParaRPr lang="en-US" altLang="en-US" dirty="0" smtClean="0"/>
          </a:p>
        </p:txBody>
      </p:sp>
      <p:sp>
        <p:nvSpPr>
          <p:cNvPr id="184323" name="Rectangle 3"/>
          <p:cNvSpPr>
            <a:spLocks noGrp="1" noChangeArrowheads="1"/>
          </p:cNvSpPr>
          <p:nvPr>
            <p:ph type="body" idx="4294967295"/>
          </p:nvPr>
        </p:nvSpPr>
        <p:spPr bwMode="auto">
          <a:xfrm>
            <a:off x="507339" y="1484314"/>
            <a:ext cx="8903361"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60000" indent="-360000">
              <a:lnSpc>
                <a:spcPct val="100000"/>
              </a:lnSpc>
              <a:spcBef>
                <a:spcPts val="600"/>
              </a:spcBef>
              <a:spcAft>
                <a:spcPts val="600"/>
              </a:spcAft>
            </a:pPr>
            <a:r>
              <a:rPr lang="en-GB" altLang="en-US" dirty="0" smtClean="0"/>
              <a:t>Level 2 PSAs are devoted to a probabilistic evaluation of </a:t>
            </a:r>
            <a:r>
              <a:rPr lang="en-GB" altLang="en-US" b="1" dirty="0" smtClean="0">
                <a:solidFill>
                  <a:srgbClr val="654A15"/>
                </a:solidFill>
              </a:rPr>
              <a:t>containment performance</a:t>
            </a:r>
            <a:r>
              <a:rPr lang="en-GB" altLang="en-US" dirty="0" smtClean="0"/>
              <a:t> and radioactive releases into the environment </a:t>
            </a:r>
            <a:r>
              <a:rPr lang="en-GB" altLang="en-US" dirty="0"/>
              <a:t>(</a:t>
            </a:r>
            <a:r>
              <a:rPr lang="en-GB" altLang="en-US" b="1" dirty="0" smtClean="0">
                <a:solidFill>
                  <a:srgbClr val="654A15"/>
                </a:solidFill>
              </a:rPr>
              <a:t>source terms</a:t>
            </a:r>
            <a:r>
              <a:rPr lang="en-GB" altLang="en-US" dirty="0" smtClean="0"/>
              <a:t>) mainly due to </a:t>
            </a:r>
            <a:r>
              <a:rPr lang="en-GB" altLang="en-US" b="1" dirty="0" smtClean="0">
                <a:solidFill>
                  <a:srgbClr val="654A15"/>
                </a:solidFill>
              </a:rPr>
              <a:t>severe accidents</a:t>
            </a:r>
            <a:r>
              <a:rPr lang="en-GB" altLang="en-US" dirty="0" smtClean="0"/>
              <a:t>. </a:t>
            </a:r>
          </a:p>
          <a:p>
            <a:pPr marL="360000" indent="-360000">
              <a:lnSpc>
                <a:spcPct val="100000"/>
              </a:lnSpc>
              <a:spcBef>
                <a:spcPts val="600"/>
              </a:spcBef>
              <a:spcAft>
                <a:spcPts val="600"/>
              </a:spcAft>
            </a:pPr>
            <a:r>
              <a:rPr lang="en-GB" altLang="en-US" dirty="0" smtClean="0"/>
              <a:t>They are based on the </a:t>
            </a:r>
            <a:r>
              <a:rPr lang="en-GB" altLang="en-US" b="1" dirty="0" smtClean="0">
                <a:solidFill>
                  <a:srgbClr val="654A15"/>
                </a:solidFill>
              </a:rPr>
              <a:t>results of Level 1</a:t>
            </a:r>
            <a:r>
              <a:rPr lang="en-GB" altLang="en-US" dirty="0" smtClean="0"/>
              <a:t> PSAs, dealing with core damage (or fuel damage) frequencies, and provide </a:t>
            </a:r>
            <a:r>
              <a:rPr lang="en-GB" altLang="en-US" b="1" dirty="0" smtClean="0">
                <a:solidFill>
                  <a:srgbClr val="654A15"/>
                </a:solidFill>
              </a:rPr>
              <a:t>inputs for Level 3</a:t>
            </a:r>
            <a:r>
              <a:rPr lang="en-GB" altLang="en-US" dirty="0" smtClean="0"/>
              <a:t> PSA.</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59</a:t>
            </a:fld>
            <a:endParaRPr lang="en-US" dirty="0"/>
          </a:p>
        </p:txBody>
      </p:sp>
    </p:spTree>
    <p:extLst>
      <p:ext uri="{BB962C8B-B14F-4D97-AF65-F5344CB8AC3E}">
        <p14:creationId xmlns:p14="http://schemas.microsoft.com/office/powerpoint/2010/main" val="13915610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smtClean="0"/>
              <a:t>Purpose of safety analyses</a:t>
            </a:r>
            <a:endParaRPr lang="sl-SI" altLang="en-US" dirty="0" smtClean="0"/>
          </a:p>
        </p:txBody>
      </p:sp>
      <p:sp>
        <p:nvSpPr>
          <p:cNvPr id="3" name="Content Placeholder 2"/>
          <p:cNvSpPr>
            <a:spLocks noGrp="1"/>
          </p:cNvSpPr>
          <p:nvPr>
            <p:ph idx="1"/>
          </p:nvPr>
        </p:nvSpPr>
        <p:spPr>
          <a:xfrm>
            <a:off x="514218" y="1484313"/>
            <a:ext cx="9113257" cy="4679950"/>
          </a:xfrm>
        </p:spPr>
        <p:txBody>
          <a:bodyPr vert="horz" wrap="square" lIns="91440" tIns="45720" rIns="91440" bIns="45720" numCol="1" anchor="t" anchorCtr="0" compatLnSpc="1">
            <a:prstTxWarp prst="textNoShape">
              <a:avLst/>
            </a:prstTxWarp>
            <a:normAutofit/>
          </a:bodyPr>
          <a:lstStyle/>
          <a:p>
            <a:pPr marL="359138" indent="-358775"/>
            <a:r>
              <a:rPr lang="en-GB" altLang="ja-JP" b="1" dirty="0" smtClean="0">
                <a:solidFill>
                  <a:srgbClr val="654A15"/>
                </a:solidFill>
              </a:rPr>
              <a:t>Safety analyses</a:t>
            </a:r>
            <a:r>
              <a:rPr lang="en-GB" altLang="ja-JP" dirty="0" smtClean="0"/>
              <a:t> are analytical studies aimed at demonstrating that </a:t>
            </a:r>
            <a:r>
              <a:rPr lang="en-GB" altLang="ja-JP" b="1" dirty="0" smtClean="0">
                <a:solidFill>
                  <a:srgbClr val="654A15"/>
                </a:solidFill>
              </a:rPr>
              <a:t>safety requirements are met</a:t>
            </a:r>
            <a:r>
              <a:rPr lang="en-GB" altLang="ja-JP" dirty="0" smtClean="0"/>
              <a:t> for all possible operating conditions of a nuclear facility, in our case of a nuclear power plant, for various postulated initiating events</a:t>
            </a:r>
            <a:r>
              <a:rPr lang="sl-SI" altLang="ja-JP" dirty="0" smtClean="0"/>
              <a:t>.</a:t>
            </a:r>
            <a:endParaRPr lang="en-US" altLang="ja-JP" dirty="0" smtClean="0"/>
          </a:p>
          <a:p>
            <a:pPr marL="359138" indent="-358775"/>
            <a:r>
              <a:rPr lang="en-GB" altLang="ja-JP" dirty="0"/>
              <a:t>This Module covers </a:t>
            </a:r>
            <a:r>
              <a:rPr lang="en-GB" altLang="ja-JP" b="1" dirty="0">
                <a:solidFill>
                  <a:srgbClr val="654A15"/>
                </a:solidFill>
              </a:rPr>
              <a:t>probabilistic safety </a:t>
            </a:r>
            <a:r>
              <a:rPr lang="en-GB" altLang="ja-JP" b="1" dirty="0">
                <a:solidFill>
                  <a:srgbClr val="654A15"/>
                </a:solidFill>
              </a:rPr>
              <a:t>analysis </a:t>
            </a:r>
            <a:r>
              <a:rPr lang="en-GB" altLang="ja-JP" dirty="0" smtClean="0"/>
              <a:t>or </a:t>
            </a:r>
            <a:r>
              <a:rPr lang="en-GB" altLang="ja-JP" dirty="0" smtClean="0"/>
              <a:t>also called as </a:t>
            </a:r>
            <a:r>
              <a:rPr lang="en-GB" altLang="ja-JP" b="1" dirty="0">
                <a:solidFill>
                  <a:srgbClr val="654A15"/>
                </a:solidFill>
              </a:rPr>
              <a:t>probabilistic safety </a:t>
            </a:r>
            <a:r>
              <a:rPr lang="en-GB" altLang="ja-JP" b="1" dirty="0" smtClean="0">
                <a:solidFill>
                  <a:srgbClr val="654A15"/>
                </a:solidFill>
              </a:rPr>
              <a:t>assessments</a:t>
            </a:r>
            <a:r>
              <a:rPr lang="en-GB" altLang="ja-JP" dirty="0" smtClean="0"/>
              <a:t> </a:t>
            </a:r>
            <a:r>
              <a:rPr lang="en-GB" altLang="ja-JP" dirty="0"/>
              <a:t>(</a:t>
            </a:r>
            <a:r>
              <a:rPr lang="en-GB" altLang="ja-JP" dirty="0" smtClean="0"/>
              <a:t>PSA</a:t>
            </a:r>
            <a:r>
              <a:rPr lang="en-GB" altLang="ja-JP" dirty="0" smtClean="0"/>
              <a:t>), as well as </a:t>
            </a:r>
            <a:r>
              <a:rPr lang="en-GB" altLang="ja-JP" b="1" dirty="0" smtClean="0">
                <a:solidFill>
                  <a:schemeClr val="accent2">
                    <a:lumMod val="50000"/>
                  </a:schemeClr>
                </a:solidFill>
              </a:rPr>
              <a:t>probabilistic risk assessment </a:t>
            </a:r>
            <a:r>
              <a:rPr lang="en-GB" altLang="ja-JP" dirty="0" smtClean="0"/>
              <a:t>(PRA).</a:t>
            </a:r>
            <a:endParaRPr lang="en-GB" altLang="ja-JP" dirty="0" smtClean="0"/>
          </a:p>
          <a:p>
            <a:pPr marL="363" indent="0">
              <a:buNone/>
            </a:pPr>
            <a:r>
              <a:rPr lang="en-GB" altLang="ja-JP" dirty="0" smtClean="0"/>
              <a:t> </a:t>
            </a:r>
            <a:endParaRPr lang="en-GB" altLang="ja-JP" dirty="0"/>
          </a:p>
          <a:p>
            <a:pPr marL="359138" indent="-358775"/>
            <a:endParaRPr lang="sl-SI" altLang="en-US" dirty="0" smtClean="0"/>
          </a:p>
        </p:txBody>
      </p:sp>
      <p:sp>
        <p:nvSpPr>
          <p:cNvPr id="4" name="Slide Number Placeholder 3"/>
          <p:cNvSpPr>
            <a:spLocks noGrp="1"/>
          </p:cNvSpPr>
          <p:nvPr>
            <p:ph type="sldNum" sz="quarter" idx="10"/>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A05EFFD9-28DF-44C5-8CC7-094A83F1CF70}" type="slidenum">
              <a:rPr lang="sl-SI" altLang="en-US">
                <a:solidFill>
                  <a:srgbClr val="898989"/>
                </a:solidFill>
                <a:latin typeface="Arial" panose="020B0604020202020204" pitchFamily="34" charset="0"/>
              </a:rPr>
              <a:pPr/>
              <a:t>6</a:t>
            </a:fld>
            <a:endParaRPr lang="sl-SI" altLang="en-US">
              <a:solidFill>
                <a:srgbClr val="898989"/>
              </a:solidFill>
              <a:latin typeface="Arial" panose="020B0604020202020204" pitchFamily="34" charset="0"/>
            </a:endParaRPr>
          </a:p>
        </p:txBody>
      </p:sp>
    </p:spTree>
    <p:extLst>
      <p:ext uri="{BB962C8B-B14F-4D97-AF65-F5344CB8AC3E}">
        <p14:creationId xmlns:p14="http://schemas.microsoft.com/office/powerpoint/2010/main" val="181271946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p:cNvSpPr>
          <p:nvPr>
            <p:ph type="title" idx="4294967295"/>
          </p:nvPr>
        </p:nvSpPr>
        <p:spPr/>
        <p:txBody>
          <a:bodyPr/>
          <a:lstStyle/>
          <a:p>
            <a:r>
              <a:rPr lang="en-GB" altLang="en-US" dirty="0" smtClean="0"/>
              <a:t>Objectives and general steps ‒ cont.</a:t>
            </a:r>
            <a:endParaRPr lang="en-US" altLang="en-US" dirty="0" smtClean="0"/>
          </a:p>
        </p:txBody>
      </p:sp>
      <p:sp>
        <p:nvSpPr>
          <p:cNvPr id="186371" name="Rectangle 3"/>
          <p:cNvSpPr>
            <a:spLocks noGrp="1" noChangeArrowheads="1"/>
          </p:cNvSpPr>
          <p:nvPr>
            <p:ph type="body" idx="4294967295"/>
          </p:nvPr>
        </p:nvSpPr>
        <p:spPr bwMode="auto">
          <a:xfrm>
            <a:off x="136634" y="1200535"/>
            <a:ext cx="9616966" cy="524447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marL="360000" indent="-360000">
              <a:lnSpc>
                <a:spcPct val="100000"/>
              </a:lnSpc>
              <a:spcBef>
                <a:spcPts val="600"/>
              </a:spcBef>
              <a:spcAft>
                <a:spcPts val="600"/>
              </a:spcAft>
            </a:pPr>
            <a:r>
              <a:rPr lang="en-GB" altLang="en-US" dirty="0" smtClean="0"/>
              <a:t>The </a:t>
            </a:r>
            <a:r>
              <a:rPr lang="en-GB" altLang="en-US" b="1" dirty="0" smtClean="0">
                <a:solidFill>
                  <a:srgbClr val="654A15"/>
                </a:solidFill>
              </a:rPr>
              <a:t>overall objectives</a:t>
            </a:r>
            <a:r>
              <a:rPr lang="en-GB" altLang="en-US" dirty="0" smtClean="0"/>
              <a:t> of the Level 2 PSA include the following [SSG-4]:</a:t>
            </a:r>
          </a:p>
          <a:p>
            <a:pPr marL="720000" lvl="1" indent="-360000">
              <a:lnSpc>
                <a:spcPct val="100000"/>
              </a:lnSpc>
              <a:spcBef>
                <a:spcPts val="0"/>
              </a:spcBef>
              <a:spcAft>
                <a:spcPts val="300"/>
              </a:spcAft>
            </a:pPr>
            <a:r>
              <a:rPr lang="en-GB" altLang="en-US" dirty="0" smtClean="0"/>
              <a:t>To gain </a:t>
            </a:r>
            <a:r>
              <a:rPr lang="en-GB" altLang="en-US" b="1" dirty="0" smtClean="0">
                <a:solidFill>
                  <a:srgbClr val="654A15"/>
                </a:solidFill>
              </a:rPr>
              <a:t>insights</a:t>
            </a:r>
            <a:r>
              <a:rPr lang="en-GB" altLang="en-US" dirty="0" smtClean="0"/>
              <a:t> into the progression of severe accidents and the performance of the containment;</a:t>
            </a:r>
          </a:p>
          <a:p>
            <a:pPr marL="720000" lvl="1" indent="-360000">
              <a:lnSpc>
                <a:spcPct val="100000"/>
              </a:lnSpc>
              <a:spcBef>
                <a:spcPts val="0"/>
              </a:spcBef>
              <a:spcAft>
                <a:spcPts val="300"/>
              </a:spcAft>
            </a:pPr>
            <a:r>
              <a:rPr lang="en-GB" altLang="en-US" dirty="0" smtClean="0"/>
              <a:t>To identify plant specific </a:t>
            </a:r>
            <a:r>
              <a:rPr lang="en-GB" altLang="en-US" b="1" dirty="0" smtClean="0">
                <a:solidFill>
                  <a:srgbClr val="654A15"/>
                </a:solidFill>
              </a:rPr>
              <a:t>challenges and vulnerabilities</a:t>
            </a:r>
            <a:r>
              <a:rPr lang="en-GB" altLang="en-US" dirty="0" smtClean="0"/>
              <a:t> of the containment to severe accidents;</a:t>
            </a:r>
          </a:p>
          <a:p>
            <a:pPr marL="720000" lvl="1" indent="-360000">
              <a:lnSpc>
                <a:spcPct val="100000"/>
              </a:lnSpc>
              <a:spcBef>
                <a:spcPts val="0"/>
              </a:spcBef>
              <a:spcAft>
                <a:spcPts val="300"/>
              </a:spcAft>
            </a:pPr>
            <a:r>
              <a:rPr lang="en-GB" altLang="en-US" dirty="0" smtClean="0"/>
              <a:t>To provide an input into the resolution of specific </a:t>
            </a:r>
            <a:r>
              <a:rPr lang="en-GB" altLang="en-US" b="1" dirty="0" smtClean="0">
                <a:solidFill>
                  <a:srgbClr val="654A15"/>
                </a:solidFill>
              </a:rPr>
              <a:t>regulatory concerns</a:t>
            </a:r>
            <a:r>
              <a:rPr lang="en-GB" altLang="en-US" dirty="0" smtClean="0"/>
              <a:t>;</a:t>
            </a:r>
          </a:p>
          <a:p>
            <a:pPr marL="720000" lvl="1" indent="-360000">
              <a:lnSpc>
                <a:spcPct val="100000"/>
              </a:lnSpc>
              <a:spcBef>
                <a:spcPts val="0"/>
              </a:spcBef>
              <a:spcAft>
                <a:spcPts val="300"/>
              </a:spcAft>
            </a:pPr>
            <a:r>
              <a:rPr lang="en-GB" altLang="en-US" dirty="0" smtClean="0"/>
              <a:t>To provide an input into determining </a:t>
            </a:r>
            <a:r>
              <a:rPr lang="en-GB" altLang="en-US" b="1" dirty="0" smtClean="0">
                <a:solidFill>
                  <a:srgbClr val="654A15"/>
                </a:solidFill>
              </a:rPr>
              <a:t>compliance with the probabilistic safety goals</a:t>
            </a:r>
            <a:r>
              <a:rPr lang="en-GB" altLang="en-US" dirty="0" smtClean="0"/>
              <a:t>, or with probabilistic safety criteria if these have been set. </a:t>
            </a:r>
          </a:p>
          <a:p>
            <a:pPr marL="720000" lvl="1" indent="-360000">
              <a:lnSpc>
                <a:spcPct val="100000"/>
              </a:lnSpc>
              <a:spcBef>
                <a:spcPts val="0"/>
              </a:spcBef>
              <a:spcAft>
                <a:spcPts val="300"/>
              </a:spcAft>
            </a:pPr>
            <a:r>
              <a:rPr lang="en-GB" altLang="en-US" dirty="0" smtClean="0"/>
              <a:t>To identify major </a:t>
            </a:r>
            <a:r>
              <a:rPr lang="en-GB" altLang="en-US" b="1" dirty="0" smtClean="0">
                <a:solidFill>
                  <a:srgbClr val="654A15"/>
                </a:solidFill>
              </a:rPr>
              <a:t>containment failure modes</a:t>
            </a:r>
            <a:r>
              <a:rPr lang="en-GB" altLang="en-US" dirty="0" smtClean="0"/>
              <a:t> and their frequencies and to estimate the associated frequencies and magnitudes of radionuclide releases</a:t>
            </a:r>
            <a:r>
              <a:rPr lang="en-GB" altLang="en-US" dirty="0"/>
              <a:t>.</a:t>
            </a:r>
            <a:endParaRPr lang="en-GB"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60</a:t>
            </a:fld>
            <a:endParaRPr lang="en-US" dirty="0"/>
          </a:p>
        </p:txBody>
      </p:sp>
    </p:spTree>
    <p:extLst>
      <p:ext uri="{BB962C8B-B14F-4D97-AF65-F5344CB8AC3E}">
        <p14:creationId xmlns:p14="http://schemas.microsoft.com/office/powerpoint/2010/main" val="131601323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p:cNvSpPr>
          <p:nvPr>
            <p:ph type="title" idx="4294967295"/>
          </p:nvPr>
        </p:nvSpPr>
        <p:spPr/>
        <p:txBody>
          <a:bodyPr/>
          <a:lstStyle/>
          <a:p>
            <a:r>
              <a:rPr lang="en-GB" altLang="en-US" dirty="0" smtClean="0"/>
              <a:t>Objectives and general steps</a:t>
            </a:r>
            <a:endParaRPr lang="en-US" altLang="en-US" dirty="0" smtClean="0"/>
          </a:p>
        </p:txBody>
      </p:sp>
      <p:sp>
        <p:nvSpPr>
          <p:cNvPr id="190467"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10000"/>
          </a:bodyPr>
          <a:lstStyle/>
          <a:p>
            <a:pPr marL="360000" indent="-360000">
              <a:lnSpc>
                <a:spcPct val="100000"/>
              </a:lnSpc>
              <a:spcBef>
                <a:spcPts val="600"/>
              </a:spcBef>
              <a:spcAft>
                <a:spcPts val="600"/>
              </a:spcAft>
            </a:pPr>
            <a:r>
              <a:rPr lang="en-GB" altLang="en-US" dirty="0" smtClean="0"/>
              <a:t>A Level 2 PSA comprises </a:t>
            </a:r>
            <a:r>
              <a:rPr lang="en-GB" altLang="en-US" b="1" dirty="0" smtClean="0">
                <a:solidFill>
                  <a:srgbClr val="654A15"/>
                </a:solidFill>
              </a:rPr>
              <a:t>three main steps</a:t>
            </a:r>
            <a:r>
              <a:rPr lang="en-GB" altLang="en-US" dirty="0" smtClean="0"/>
              <a:t>:</a:t>
            </a:r>
          </a:p>
          <a:p>
            <a:pPr marL="720000" lvl="1" indent="-360000">
              <a:lnSpc>
                <a:spcPct val="100000"/>
              </a:lnSpc>
              <a:spcBef>
                <a:spcPts val="300"/>
              </a:spcBef>
              <a:spcAft>
                <a:spcPts val="300"/>
              </a:spcAft>
            </a:pPr>
            <a:r>
              <a:rPr lang="en-GB" altLang="en-US" dirty="0" smtClean="0"/>
              <a:t>The interface with Level 1 PSA;</a:t>
            </a:r>
          </a:p>
          <a:p>
            <a:pPr marL="720000" lvl="1" indent="-360000">
              <a:lnSpc>
                <a:spcPct val="100000"/>
              </a:lnSpc>
              <a:spcBef>
                <a:spcPts val="300"/>
              </a:spcBef>
              <a:spcAft>
                <a:spcPts val="300"/>
              </a:spcAft>
            </a:pPr>
            <a:r>
              <a:rPr lang="en-GB" altLang="en-US" dirty="0" smtClean="0"/>
              <a:t>The representation of the possible accident progressions after core melt using one or more event tree</a:t>
            </a:r>
            <a:r>
              <a:rPr lang="en-US" altLang="en-US" dirty="0" smtClean="0"/>
              <a:t>s</a:t>
            </a:r>
            <a:r>
              <a:rPr lang="en-GB" altLang="en-US" dirty="0" smtClean="0"/>
              <a:t>, and </a:t>
            </a:r>
          </a:p>
          <a:p>
            <a:pPr marL="720000" lvl="1" indent="-360000">
              <a:lnSpc>
                <a:spcPct val="100000"/>
              </a:lnSpc>
              <a:spcBef>
                <a:spcPts val="300"/>
              </a:spcBef>
              <a:spcAft>
                <a:spcPts val="300"/>
              </a:spcAft>
            </a:pPr>
            <a:r>
              <a:rPr lang="en-GB" altLang="en-US" dirty="0" smtClean="0"/>
              <a:t>The evaluation of source terms. </a:t>
            </a:r>
          </a:p>
          <a:p>
            <a:endParaRPr lang="en-GB" altLang="en-US" dirty="0" smtClean="0"/>
          </a:p>
          <a:p>
            <a:pPr marL="360000" indent="-360000">
              <a:lnSpc>
                <a:spcPct val="100000"/>
              </a:lnSpc>
              <a:spcBef>
                <a:spcPts val="600"/>
              </a:spcBef>
              <a:spcAft>
                <a:spcPts val="600"/>
              </a:spcAft>
            </a:pPr>
            <a:r>
              <a:rPr lang="en-GB" altLang="en-US" dirty="0" smtClean="0"/>
              <a:t>The </a:t>
            </a:r>
            <a:r>
              <a:rPr lang="en-GB" altLang="en-US" b="1" dirty="0" smtClean="0">
                <a:solidFill>
                  <a:srgbClr val="654A15"/>
                </a:solidFill>
              </a:rPr>
              <a:t>quantification </a:t>
            </a:r>
            <a:r>
              <a:rPr lang="en-GB" altLang="en-US" dirty="0" smtClean="0"/>
              <a:t>of the </a:t>
            </a:r>
            <a:r>
              <a:rPr lang="en-GB" altLang="en-US" b="1" dirty="0" smtClean="0">
                <a:solidFill>
                  <a:srgbClr val="654A15"/>
                </a:solidFill>
              </a:rPr>
              <a:t>event tree</a:t>
            </a:r>
            <a:r>
              <a:rPr lang="en-GB" altLang="en-US" dirty="0" smtClean="0"/>
              <a:t> and of the </a:t>
            </a:r>
            <a:r>
              <a:rPr lang="en-GB" altLang="en-US" b="1" dirty="0" smtClean="0">
                <a:solidFill>
                  <a:srgbClr val="654A15"/>
                </a:solidFill>
              </a:rPr>
              <a:t>source terms</a:t>
            </a:r>
            <a:r>
              <a:rPr lang="en-GB" altLang="en-US" dirty="0" smtClean="0"/>
              <a:t> are based on the results of supporting studies, dealing with physical phenomena, component reliability and human actions.</a:t>
            </a:r>
          </a:p>
        </p:txBody>
      </p:sp>
      <p:sp>
        <p:nvSpPr>
          <p:cNvPr id="2" name="Dia számának helye 1"/>
          <p:cNvSpPr>
            <a:spLocks noGrp="1"/>
          </p:cNvSpPr>
          <p:nvPr>
            <p:ph type="sldNum" sz="quarter" idx="12"/>
          </p:nvPr>
        </p:nvSpPr>
        <p:spPr/>
        <p:txBody>
          <a:bodyPr/>
          <a:lstStyle/>
          <a:p>
            <a:fld id="{23A0628E-C12F-4F8C-9895-BCD5E30100D3}" type="slidenum">
              <a:rPr lang="en-US" smtClean="0"/>
              <a:pPr/>
              <a:t>61</a:t>
            </a:fld>
            <a:endParaRPr lang="en-US" dirty="0"/>
          </a:p>
        </p:txBody>
      </p:sp>
    </p:spTree>
    <p:extLst>
      <p:ext uri="{BB962C8B-B14F-4D97-AF65-F5344CB8AC3E}">
        <p14:creationId xmlns:p14="http://schemas.microsoft.com/office/powerpoint/2010/main" val="382174612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p:cNvSpPr>
          <p:nvPr>
            <p:ph type="title" idx="4294967295"/>
          </p:nvPr>
        </p:nvSpPr>
        <p:spPr/>
        <p:txBody>
          <a:bodyPr/>
          <a:lstStyle/>
          <a:p>
            <a:r>
              <a:rPr lang="en-GB" altLang="en-US" smtClean="0"/>
              <a:t>Level 1 – Level 2 interface</a:t>
            </a:r>
            <a:endParaRPr lang="en-US" altLang="en-US" smtClean="0"/>
          </a:p>
        </p:txBody>
      </p:sp>
      <p:sp>
        <p:nvSpPr>
          <p:cNvPr id="192515" name="Rectangle 3"/>
          <p:cNvSpPr>
            <a:spLocks noGrp="1" noChangeArrowheads="1"/>
          </p:cNvSpPr>
          <p:nvPr>
            <p:ph type="body" idx="4294967295"/>
          </p:nvPr>
        </p:nvSpPr>
        <p:spPr bwMode="auto">
          <a:xfrm>
            <a:off x="514219" y="1400093"/>
            <a:ext cx="8896482" cy="46815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0000" lnSpcReduction="20000"/>
          </a:bodyPr>
          <a:lstStyle/>
          <a:p>
            <a:pPr marL="360000" indent="-360000">
              <a:lnSpc>
                <a:spcPct val="100000"/>
              </a:lnSpc>
              <a:spcBef>
                <a:spcPts val="300"/>
              </a:spcBef>
              <a:spcAft>
                <a:spcPts val="300"/>
              </a:spcAft>
            </a:pPr>
            <a:r>
              <a:rPr lang="en-GB" altLang="en-US" dirty="0" smtClean="0"/>
              <a:t>The Level 1 PSA identifies a large number of </a:t>
            </a:r>
            <a:r>
              <a:rPr lang="en-GB" altLang="en-US" b="1" dirty="0" smtClean="0">
                <a:solidFill>
                  <a:srgbClr val="654A15"/>
                </a:solidFill>
              </a:rPr>
              <a:t>accident sequences</a:t>
            </a:r>
            <a:r>
              <a:rPr lang="en-GB" altLang="en-US" dirty="0" smtClean="0"/>
              <a:t> that lead to potential </a:t>
            </a:r>
            <a:r>
              <a:rPr lang="en-GB" altLang="en-US" b="1" dirty="0" smtClean="0">
                <a:solidFill>
                  <a:srgbClr val="654A15"/>
                </a:solidFill>
              </a:rPr>
              <a:t>core damage</a:t>
            </a:r>
            <a:r>
              <a:rPr lang="en-GB" altLang="en-US" dirty="0" smtClean="0"/>
              <a:t>.</a:t>
            </a:r>
          </a:p>
          <a:p>
            <a:pPr marL="360000" indent="-360000">
              <a:lnSpc>
                <a:spcPct val="100000"/>
              </a:lnSpc>
              <a:spcBef>
                <a:spcPts val="300"/>
              </a:spcBef>
              <a:spcAft>
                <a:spcPts val="300"/>
              </a:spcAft>
            </a:pPr>
            <a:r>
              <a:rPr lang="en-GB" altLang="en-US" dirty="0" smtClean="0"/>
              <a:t> It is neither practical nor necessary to treat each one of these individually when assessing accident progression, containment response and fission product release.</a:t>
            </a:r>
          </a:p>
          <a:p>
            <a:pPr marL="360000" indent="-360000">
              <a:lnSpc>
                <a:spcPct val="100000"/>
              </a:lnSpc>
              <a:spcBef>
                <a:spcPts val="300"/>
              </a:spcBef>
              <a:spcAft>
                <a:spcPts val="300"/>
              </a:spcAft>
            </a:pPr>
            <a:r>
              <a:rPr lang="en-GB" altLang="en-US" dirty="0" smtClean="0"/>
              <a:t>Information about the many different accidents that lead to core damage is passed from the accident sequence analysis to the accident progression by means of </a:t>
            </a:r>
            <a:r>
              <a:rPr lang="en-GB" altLang="en-US" b="1" dirty="0" smtClean="0">
                <a:solidFill>
                  <a:srgbClr val="654A15"/>
                </a:solidFill>
              </a:rPr>
              <a:t>Plant Damage States (PDS).</a:t>
            </a:r>
            <a:r>
              <a:rPr lang="en-GB" altLang="en-US" dirty="0" smtClean="0"/>
              <a:t> </a:t>
            </a:r>
          </a:p>
          <a:p>
            <a:pPr marL="360000" indent="-360000">
              <a:lnSpc>
                <a:spcPct val="100000"/>
              </a:lnSpc>
              <a:spcBef>
                <a:spcPts val="300"/>
              </a:spcBef>
              <a:spcAft>
                <a:spcPts val="300"/>
              </a:spcAft>
            </a:pPr>
            <a:r>
              <a:rPr lang="en-GB" altLang="en-US" dirty="0" smtClean="0"/>
              <a:t>The sequences are </a:t>
            </a:r>
            <a:r>
              <a:rPr lang="en-GB" altLang="en-US" b="1" dirty="0" smtClean="0">
                <a:solidFill>
                  <a:srgbClr val="654A15"/>
                </a:solidFill>
              </a:rPr>
              <a:t>grouped</a:t>
            </a:r>
            <a:r>
              <a:rPr lang="en-GB" altLang="en-US" dirty="0" smtClean="0"/>
              <a:t> into Plant Damage States (PDS), so that all accidents within a given PDS can be treated as a group for the purposes of Level 2 assessments. </a:t>
            </a:r>
          </a:p>
          <a:p>
            <a:pPr marL="360000" indent="-360000">
              <a:lnSpc>
                <a:spcPct val="100000"/>
              </a:lnSpc>
              <a:spcBef>
                <a:spcPts val="300"/>
              </a:spcBef>
              <a:spcAft>
                <a:spcPts val="300"/>
              </a:spcAft>
            </a:pPr>
            <a:r>
              <a:rPr lang="en-GB" altLang="en-US" dirty="0" smtClean="0"/>
              <a:t>Broadly, PDSs can be grouped into </a:t>
            </a:r>
            <a:r>
              <a:rPr lang="en-GB" altLang="en-US" b="1" dirty="0" smtClean="0">
                <a:solidFill>
                  <a:srgbClr val="654A15"/>
                </a:solidFill>
              </a:rPr>
              <a:t>two main classes</a:t>
            </a:r>
            <a:r>
              <a:rPr lang="en-GB" altLang="en-US" dirty="0" smtClean="0"/>
              <a:t>:</a:t>
            </a:r>
          </a:p>
          <a:p>
            <a:pPr marL="874350" lvl="1" indent="-514350">
              <a:lnSpc>
                <a:spcPct val="100000"/>
              </a:lnSpc>
              <a:spcBef>
                <a:spcPts val="0"/>
              </a:spcBef>
              <a:spcAft>
                <a:spcPts val="0"/>
              </a:spcAft>
              <a:buFont typeface="+mj-lt"/>
              <a:buAutoNum type="arabicPeriod"/>
            </a:pPr>
            <a:r>
              <a:rPr lang="en-GB" altLang="en-US" dirty="0" smtClean="0"/>
              <a:t>those in which </a:t>
            </a:r>
            <a:r>
              <a:rPr lang="en-GB" altLang="en-US" b="1" dirty="0" smtClean="0">
                <a:solidFill>
                  <a:srgbClr val="654A15"/>
                </a:solidFill>
              </a:rPr>
              <a:t>radioactive products are released to the containment</a:t>
            </a:r>
            <a:r>
              <a:rPr lang="en-GB" altLang="en-US" dirty="0" smtClean="0"/>
              <a:t>, and </a:t>
            </a:r>
          </a:p>
          <a:p>
            <a:pPr marL="874350" lvl="1" indent="-514350">
              <a:lnSpc>
                <a:spcPct val="100000"/>
              </a:lnSpc>
              <a:spcBef>
                <a:spcPts val="0"/>
              </a:spcBef>
              <a:spcAft>
                <a:spcPts val="0"/>
              </a:spcAft>
              <a:buFont typeface="+mj-lt"/>
              <a:buAutoNum type="arabicPeriod"/>
            </a:pPr>
            <a:r>
              <a:rPr lang="en-GB" altLang="en-US" dirty="0" smtClean="0"/>
              <a:t>those in which the </a:t>
            </a:r>
            <a:r>
              <a:rPr lang="en-GB" altLang="en-US" b="1" dirty="0" smtClean="0">
                <a:solidFill>
                  <a:srgbClr val="654A15"/>
                </a:solidFill>
              </a:rPr>
              <a:t>containment is either bypassed or ineffective</a:t>
            </a:r>
            <a:r>
              <a:rPr lang="en-GB" altLang="en-US" dirty="0" smtClean="0"/>
              <a:t>.</a:t>
            </a:r>
          </a:p>
        </p:txBody>
      </p:sp>
      <p:sp>
        <p:nvSpPr>
          <p:cNvPr id="2" name="Dia számának helye 1"/>
          <p:cNvSpPr>
            <a:spLocks noGrp="1"/>
          </p:cNvSpPr>
          <p:nvPr>
            <p:ph type="sldNum" sz="quarter" idx="12"/>
          </p:nvPr>
        </p:nvSpPr>
        <p:spPr/>
        <p:txBody>
          <a:bodyPr/>
          <a:lstStyle/>
          <a:p>
            <a:fld id="{23A0628E-C12F-4F8C-9895-BCD5E30100D3}" type="slidenum">
              <a:rPr lang="en-US" smtClean="0"/>
              <a:pPr/>
              <a:t>62</a:t>
            </a:fld>
            <a:endParaRPr lang="en-US" dirty="0"/>
          </a:p>
        </p:txBody>
      </p:sp>
    </p:spTree>
    <p:extLst>
      <p:ext uri="{BB962C8B-B14F-4D97-AF65-F5344CB8AC3E}">
        <p14:creationId xmlns:p14="http://schemas.microsoft.com/office/powerpoint/2010/main" val="222472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p:cNvSpPr>
          <p:nvPr>
            <p:ph type="title" idx="4294967295"/>
          </p:nvPr>
        </p:nvSpPr>
        <p:spPr/>
        <p:txBody>
          <a:bodyPr/>
          <a:lstStyle/>
          <a:p>
            <a:r>
              <a:rPr lang="en-GB" altLang="en-US" dirty="0" smtClean="0"/>
              <a:t>Level 1 – Level 2 </a:t>
            </a:r>
            <a:r>
              <a:rPr lang="en-GB" altLang="en-US" dirty="0"/>
              <a:t>interface ‒ cont.</a:t>
            </a:r>
            <a:endParaRPr lang="en-US" altLang="en-US" dirty="0" smtClean="0"/>
          </a:p>
        </p:txBody>
      </p:sp>
      <p:sp>
        <p:nvSpPr>
          <p:cNvPr id="195587" name="Rectangle 3"/>
          <p:cNvSpPr>
            <a:spLocks noGrp="1" noChangeArrowheads="1"/>
          </p:cNvSpPr>
          <p:nvPr>
            <p:ph type="body" idx="4294967295"/>
          </p:nvPr>
        </p:nvSpPr>
        <p:spPr bwMode="auto">
          <a:xfrm>
            <a:off x="514219" y="1424157"/>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360000" indent="-360000">
              <a:lnSpc>
                <a:spcPct val="100000"/>
              </a:lnSpc>
              <a:spcBef>
                <a:spcPts val="600"/>
              </a:spcBef>
              <a:spcAft>
                <a:spcPts val="600"/>
              </a:spcAft>
            </a:pPr>
            <a:r>
              <a:rPr lang="en-GB" altLang="en-US" dirty="0" smtClean="0"/>
              <a:t>For the </a:t>
            </a:r>
            <a:r>
              <a:rPr lang="en-GB" altLang="en-US" b="1" dirty="0" smtClean="0">
                <a:solidFill>
                  <a:srgbClr val="654A15"/>
                </a:solidFill>
              </a:rPr>
              <a:t>first class</a:t>
            </a:r>
            <a:r>
              <a:rPr lang="en-GB" altLang="en-US" dirty="0" smtClean="0"/>
              <a:t>, the PDSs should account for the </a:t>
            </a:r>
            <a:r>
              <a:rPr lang="en-GB" altLang="en-US" b="1" dirty="0" smtClean="0">
                <a:solidFill>
                  <a:srgbClr val="654A15"/>
                </a:solidFill>
              </a:rPr>
              <a:t>plant failures</a:t>
            </a:r>
            <a:r>
              <a:rPr lang="en-GB" altLang="en-US" dirty="0" smtClean="0"/>
              <a:t> defined in Level 1 analysis that could influence either the containment challenge or the release of fission products. </a:t>
            </a:r>
          </a:p>
          <a:p>
            <a:pPr marL="360000" indent="-360000">
              <a:lnSpc>
                <a:spcPct val="100000"/>
              </a:lnSpc>
              <a:spcBef>
                <a:spcPts val="600"/>
              </a:spcBef>
              <a:spcAft>
                <a:spcPts val="600"/>
              </a:spcAft>
            </a:pPr>
            <a:r>
              <a:rPr lang="en-GB" altLang="en-US" dirty="0" smtClean="0"/>
              <a:t>The</a:t>
            </a:r>
            <a:r>
              <a:rPr lang="en-GB" altLang="en-US" b="1" dirty="0" smtClean="0">
                <a:solidFill>
                  <a:srgbClr val="654A15"/>
                </a:solidFill>
              </a:rPr>
              <a:t> binning </a:t>
            </a:r>
            <a:r>
              <a:rPr lang="en-GB" altLang="en-US" dirty="0" smtClean="0"/>
              <a:t>of sequences into PDSs can be performed according to the values of </a:t>
            </a:r>
            <a:r>
              <a:rPr lang="en-GB" altLang="en-US" b="1" dirty="0" smtClean="0">
                <a:solidFill>
                  <a:srgbClr val="654A15"/>
                </a:solidFill>
              </a:rPr>
              <a:t>specific attributes</a:t>
            </a:r>
            <a:r>
              <a:rPr lang="en-GB" altLang="en-US" dirty="0" smtClean="0"/>
              <a:t>, having a significant influence on the accident progression. </a:t>
            </a:r>
          </a:p>
          <a:p>
            <a:pPr marL="360000" indent="-360000">
              <a:lnSpc>
                <a:spcPct val="100000"/>
              </a:lnSpc>
              <a:spcBef>
                <a:spcPts val="600"/>
              </a:spcBef>
              <a:spcAft>
                <a:spcPts val="600"/>
              </a:spcAft>
            </a:pPr>
            <a:r>
              <a:rPr lang="en-GB" altLang="en-US" dirty="0" smtClean="0"/>
              <a:t>These </a:t>
            </a:r>
            <a:r>
              <a:rPr lang="en-GB" altLang="en-US" b="1" dirty="0" smtClean="0">
                <a:solidFill>
                  <a:srgbClr val="654A15"/>
                </a:solidFill>
              </a:rPr>
              <a:t>can include</a:t>
            </a:r>
            <a:r>
              <a:rPr lang="en-GB" altLang="en-US" dirty="0" smtClean="0"/>
              <a:t>, for instance, </a:t>
            </a:r>
          </a:p>
          <a:p>
            <a:pPr marL="720000" lvl="1" indent="-360000">
              <a:lnSpc>
                <a:spcPct val="100000"/>
              </a:lnSpc>
              <a:spcBef>
                <a:spcPts val="300"/>
              </a:spcBef>
              <a:spcAft>
                <a:spcPts val="300"/>
              </a:spcAft>
            </a:pPr>
            <a:r>
              <a:rPr lang="en-GB" altLang="en-US" dirty="0" smtClean="0"/>
              <a:t>the type of initiator, </a:t>
            </a:r>
          </a:p>
          <a:p>
            <a:pPr marL="720000" lvl="1" indent="-360000">
              <a:lnSpc>
                <a:spcPct val="100000"/>
              </a:lnSpc>
              <a:spcBef>
                <a:spcPts val="300"/>
              </a:spcBef>
              <a:spcAft>
                <a:spcPts val="300"/>
              </a:spcAft>
            </a:pPr>
            <a:r>
              <a:rPr lang="en-GB" altLang="en-US" dirty="0" smtClean="0"/>
              <a:t>the timing of core damage, and/or </a:t>
            </a:r>
          </a:p>
          <a:p>
            <a:pPr marL="720000" lvl="1" indent="-360000">
              <a:lnSpc>
                <a:spcPct val="100000"/>
              </a:lnSpc>
              <a:spcBef>
                <a:spcPts val="300"/>
              </a:spcBef>
              <a:spcAft>
                <a:spcPts val="300"/>
              </a:spcAft>
            </a:pPr>
            <a:r>
              <a:rPr lang="en-GB" altLang="en-US" dirty="0" smtClean="0"/>
              <a:t>the circuit pressure at vessel failure.  </a:t>
            </a:r>
          </a:p>
          <a:p>
            <a:pPr marL="360000" indent="-360000">
              <a:lnSpc>
                <a:spcPct val="100000"/>
              </a:lnSpc>
              <a:spcBef>
                <a:spcPts val="600"/>
              </a:spcBef>
              <a:spcAft>
                <a:spcPts val="600"/>
              </a:spcAft>
            </a:pPr>
            <a:r>
              <a:rPr lang="en-GB" altLang="en-US" dirty="0" smtClean="0"/>
              <a:t>The </a:t>
            </a:r>
            <a:r>
              <a:rPr lang="en-GB" altLang="en-US" b="1" dirty="0" smtClean="0">
                <a:solidFill>
                  <a:srgbClr val="654A15"/>
                </a:solidFill>
              </a:rPr>
              <a:t>status </a:t>
            </a:r>
            <a:r>
              <a:rPr lang="en-GB" altLang="en-US" dirty="0" smtClean="0"/>
              <a:t>of the containment engineered safety features (spray system or fan coolers, etc.) and status of other systems, such as the electrical power are also of </a:t>
            </a:r>
            <a:r>
              <a:rPr lang="en-GB" altLang="en-US" b="1" dirty="0" smtClean="0">
                <a:solidFill>
                  <a:srgbClr val="654A15"/>
                </a:solidFill>
              </a:rPr>
              <a:t>vital importance</a:t>
            </a:r>
            <a:r>
              <a:rPr lang="en-GB" altLang="en-US" dirty="0" smtClean="0"/>
              <a:t>.</a:t>
            </a:r>
          </a:p>
        </p:txBody>
      </p:sp>
      <p:sp>
        <p:nvSpPr>
          <p:cNvPr id="2" name="Dia számának helye 1"/>
          <p:cNvSpPr>
            <a:spLocks noGrp="1"/>
          </p:cNvSpPr>
          <p:nvPr>
            <p:ph type="sldNum" sz="quarter" idx="12"/>
          </p:nvPr>
        </p:nvSpPr>
        <p:spPr/>
        <p:txBody>
          <a:bodyPr/>
          <a:lstStyle/>
          <a:p>
            <a:fld id="{23A0628E-C12F-4F8C-9895-BCD5E30100D3}" type="slidenum">
              <a:rPr lang="en-US" smtClean="0"/>
              <a:pPr/>
              <a:t>63</a:t>
            </a:fld>
            <a:endParaRPr lang="en-US" dirty="0"/>
          </a:p>
        </p:txBody>
      </p:sp>
    </p:spTree>
    <p:extLst>
      <p:ext uri="{BB962C8B-B14F-4D97-AF65-F5344CB8AC3E}">
        <p14:creationId xmlns:p14="http://schemas.microsoft.com/office/powerpoint/2010/main" val="359017146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p:cNvSpPr>
          <p:nvPr>
            <p:ph type="title" idx="4294967295"/>
          </p:nvPr>
        </p:nvSpPr>
        <p:spPr/>
        <p:txBody>
          <a:bodyPr/>
          <a:lstStyle/>
          <a:p>
            <a:r>
              <a:rPr lang="en-GB" altLang="en-US" dirty="0" smtClean="0"/>
              <a:t>Level 1 – Level 2 </a:t>
            </a:r>
            <a:r>
              <a:rPr lang="en-GB" altLang="en-US" dirty="0"/>
              <a:t>interface ‒ cont.</a:t>
            </a:r>
            <a:endParaRPr lang="en-US" altLang="en-US" dirty="0" smtClean="0"/>
          </a:p>
        </p:txBody>
      </p:sp>
      <p:sp>
        <p:nvSpPr>
          <p:cNvPr id="197635"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10000"/>
          </a:bodyPr>
          <a:lstStyle/>
          <a:p>
            <a:pPr marL="360000" indent="-360000">
              <a:lnSpc>
                <a:spcPct val="100000"/>
              </a:lnSpc>
              <a:spcBef>
                <a:spcPts val="600"/>
              </a:spcBef>
              <a:spcAft>
                <a:spcPts val="600"/>
              </a:spcAft>
            </a:pPr>
            <a:r>
              <a:rPr lang="en-GB" altLang="en-US" dirty="0" smtClean="0"/>
              <a:t>For the </a:t>
            </a:r>
            <a:r>
              <a:rPr lang="en-GB" altLang="en-US" b="1" dirty="0" smtClean="0">
                <a:solidFill>
                  <a:srgbClr val="654A15"/>
                </a:solidFill>
              </a:rPr>
              <a:t>second class</a:t>
            </a:r>
            <a:r>
              <a:rPr lang="en-GB" altLang="en-US" dirty="0" smtClean="0"/>
              <a:t>, the interface should focus on the </a:t>
            </a:r>
            <a:r>
              <a:rPr lang="en-GB" altLang="en-US" b="1" dirty="0" smtClean="0">
                <a:solidFill>
                  <a:srgbClr val="654A15"/>
                </a:solidFill>
              </a:rPr>
              <a:t>attributes </a:t>
            </a:r>
            <a:r>
              <a:rPr lang="en-GB" altLang="en-US" dirty="0" smtClean="0"/>
              <a:t>that influence the fission product </a:t>
            </a:r>
            <a:r>
              <a:rPr lang="en-GB" altLang="en-US" b="1" dirty="0" smtClean="0">
                <a:solidFill>
                  <a:srgbClr val="654A15"/>
                </a:solidFill>
              </a:rPr>
              <a:t>source terms</a:t>
            </a:r>
            <a:r>
              <a:rPr lang="en-GB" altLang="en-US" dirty="0" smtClean="0"/>
              <a:t>.</a:t>
            </a:r>
          </a:p>
          <a:p>
            <a:pPr marL="360000" indent="-360000">
              <a:lnSpc>
                <a:spcPct val="100000"/>
              </a:lnSpc>
              <a:spcBef>
                <a:spcPts val="600"/>
              </a:spcBef>
              <a:spcAft>
                <a:spcPts val="600"/>
              </a:spcAft>
            </a:pPr>
            <a:r>
              <a:rPr lang="en-GB" altLang="en-US" dirty="0" smtClean="0"/>
              <a:t>In order to </a:t>
            </a:r>
            <a:r>
              <a:rPr lang="en-GB" altLang="en-US" b="1" dirty="0" smtClean="0">
                <a:solidFill>
                  <a:srgbClr val="654A15"/>
                </a:solidFill>
              </a:rPr>
              <a:t>reduce the number</a:t>
            </a:r>
            <a:r>
              <a:rPr lang="en-GB" altLang="en-US" dirty="0" smtClean="0"/>
              <a:t> of PDSs to be </a:t>
            </a:r>
            <a:r>
              <a:rPr lang="en-GB" altLang="en-US" dirty="0"/>
              <a:t>considered</a:t>
            </a:r>
            <a:r>
              <a:rPr lang="en-GB" altLang="en-US" dirty="0" smtClean="0"/>
              <a:t>: </a:t>
            </a:r>
          </a:p>
          <a:p>
            <a:pPr marL="720000" lvl="1" indent="-360000">
              <a:lnSpc>
                <a:spcPct val="100000"/>
              </a:lnSpc>
              <a:spcBef>
                <a:spcPts val="300"/>
              </a:spcBef>
              <a:spcAft>
                <a:spcPts val="300"/>
              </a:spcAft>
            </a:pPr>
            <a:r>
              <a:rPr lang="en-GB" altLang="en-US" dirty="0"/>
              <a:t>either one </a:t>
            </a:r>
            <a:r>
              <a:rPr lang="en-GB" altLang="en-US" dirty="0" smtClean="0"/>
              <a:t>PDS can be grouped with another ones that can lead to </a:t>
            </a:r>
            <a:r>
              <a:rPr lang="en-GB" altLang="en-US" b="1" dirty="0" smtClean="0">
                <a:solidFill>
                  <a:srgbClr val="654A15"/>
                </a:solidFill>
              </a:rPr>
              <a:t>higher consequences</a:t>
            </a:r>
            <a:r>
              <a:rPr lang="en-GB" altLang="en-US" dirty="0" smtClean="0"/>
              <a:t> (this will introduce additional conservatism into the process), or </a:t>
            </a:r>
          </a:p>
          <a:p>
            <a:pPr marL="720000" lvl="1" indent="-360000">
              <a:lnSpc>
                <a:spcPct val="100000"/>
              </a:lnSpc>
              <a:spcBef>
                <a:spcPts val="300"/>
              </a:spcBef>
              <a:spcAft>
                <a:spcPts val="300"/>
              </a:spcAft>
            </a:pPr>
            <a:r>
              <a:rPr lang="en-GB" altLang="en-US" dirty="0" smtClean="0"/>
              <a:t>a </a:t>
            </a:r>
            <a:r>
              <a:rPr lang="en-GB" altLang="en-US" b="1" dirty="0" smtClean="0">
                <a:solidFill>
                  <a:srgbClr val="654A15"/>
                </a:solidFill>
              </a:rPr>
              <a:t>frequency cut-off</a:t>
            </a:r>
            <a:r>
              <a:rPr lang="en-GB" altLang="en-US" dirty="0" smtClean="0"/>
              <a:t> can be used as a means of screening out less important PDSs (e.g., very low occurrence frequency events may be ignored).</a:t>
            </a:r>
          </a:p>
        </p:txBody>
      </p:sp>
      <p:sp>
        <p:nvSpPr>
          <p:cNvPr id="2" name="Dia számának helye 1"/>
          <p:cNvSpPr>
            <a:spLocks noGrp="1"/>
          </p:cNvSpPr>
          <p:nvPr>
            <p:ph type="sldNum" sz="quarter" idx="12"/>
          </p:nvPr>
        </p:nvSpPr>
        <p:spPr/>
        <p:txBody>
          <a:bodyPr/>
          <a:lstStyle/>
          <a:p>
            <a:fld id="{23A0628E-C12F-4F8C-9895-BCD5E30100D3}" type="slidenum">
              <a:rPr lang="en-US" smtClean="0"/>
              <a:pPr/>
              <a:t>64</a:t>
            </a:fld>
            <a:endParaRPr lang="en-US" dirty="0"/>
          </a:p>
        </p:txBody>
      </p:sp>
    </p:spTree>
    <p:extLst>
      <p:ext uri="{BB962C8B-B14F-4D97-AF65-F5344CB8AC3E}">
        <p14:creationId xmlns:p14="http://schemas.microsoft.com/office/powerpoint/2010/main" val="7484078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p:cNvSpPr>
          <p:nvPr>
            <p:ph type="title" idx="4294967295"/>
          </p:nvPr>
        </p:nvSpPr>
        <p:spPr/>
        <p:txBody>
          <a:bodyPr/>
          <a:lstStyle/>
          <a:p>
            <a:r>
              <a:rPr lang="en-GB" altLang="en-US" dirty="0" smtClean="0"/>
              <a:t>Accident progression </a:t>
            </a:r>
            <a:r>
              <a:rPr lang="en-GB" altLang="en-US" dirty="0" smtClean="0"/>
              <a:t> or </a:t>
            </a:r>
            <a:r>
              <a:rPr lang="en-GB" altLang="en-US" dirty="0" smtClean="0"/>
              <a:t>containment (CET) event trees         </a:t>
            </a:r>
            <a:endParaRPr lang="en-US" altLang="en-US" dirty="0" smtClean="0"/>
          </a:p>
        </p:txBody>
      </p:sp>
      <p:sp>
        <p:nvSpPr>
          <p:cNvPr id="199683" name="Rectangle 3"/>
          <p:cNvSpPr>
            <a:spLocks noGrp="1" noChangeArrowheads="1"/>
          </p:cNvSpPr>
          <p:nvPr>
            <p:ph type="body" idx="4294967295"/>
          </p:nvPr>
        </p:nvSpPr>
        <p:spPr bwMode="auto">
          <a:xfrm>
            <a:off x="514218" y="1484314"/>
            <a:ext cx="8884445" cy="468153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marL="360000" indent="-360000">
              <a:lnSpc>
                <a:spcPct val="100000"/>
              </a:lnSpc>
              <a:spcBef>
                <a:spcPts val="600"/>
              </a:spcBef>
              <a:spcAft>
                <a:spcPts val="600"/>
              </a:spcAft>
            </a:pPr>
            <a:r>
              <a:rPr lang="en-GB" altLang="en-US" dirty="0" smtClean="0"/>
              <a:t>In Level 2 PSAs, event trees are used to delineate the sequence of events and severe accident phenomena after the onset of core damage that </a:t>
            </a:r>
            <a:r>
              <a:rPr lang="en-GB" altLang="en-US" b="1" dirty="0" smtClean="0">
                <a:solidFill>
                  <a:srgbClr val="654A15"/>
                </a:solidFill>
              </a:rPr>
              <a:t>challenge successive barriers</a:t>
            </a:r>
            <a:r>
              <a:rPr lang="en-GB" altLang="en-US" dirty="0" smtClean="0"/>
              <a:t> to radioactive material release. </a:t>
            </a:r>
          </a:p>
          <a:p>
            <a:pPr marL="360000" indent="-360000">
              <a:lnSpc>
                <a:spcPct val="100000"/>
              </a:lnSpc>
              <a:spcBef>
                <a:spcPts val="600"/>
              </a:spcBef>
              <a:spcAft>
                <a:spcPts val="600"/>
              </a:spcAft>
            </a:pPr>
            <a:r>
              <a:rPr lang="en-GB" altLang="en-US" dirty="0" smtClean="0"/>
              <a:t>They provide a structured approach for the systematic evaluation of the </a:t>
            </a:r>
            <a:r>
              <a:rPr lang="en-GB" altLang="en-US" b="1" dirty="0" smtClean="0">
                <a:solidFill>
                  <a:srgbClr val="654A15"/>
                </a:solidFill>
              </a:rPr>
              <a:t>capability of a plant</a:t>
            </a:r>
            <a:r>
              <a:rPr lang="en-GB" altLang="en-US" dirty="0" smtClean="0"/>
              <a:t> to</a:t>
            </a:r>
            <a:r>
              <a:rPr lang="en-GB" altLang="en-US" b="1" dirty="0" smtClean="0">
                <a:solidFill>
                  <a:srgbClr val="654A15"/>
                </a:solidFill>
              </a:rPr>
              <a:t> c</a:t>
            </a:r>
            <a:r>
              <a:rPr lang="en-GB" altLang="en-US" b="1" dirty="0">
                <a:solidFill>
                  <a:srgbClr val="654A15"/>
                </a:solidFill>
              </a:rPr>
              <a:t>ope </a:t>
            </a:r>
            <a:r>
              <a:rPr lang="en-GB" altLang="en-US" dirty="0" smtClean="0"/>
              <a:t>with </a:t>
            </a:r>
            <a:r>
              <a:rPr lang="en-GB" altLang="en-US" b="1" dirty="0" smtClean="0">
                <a:solidFill>
                  <a:srgbClr val="654A15"/>
                </a:solidFill>
              </a:rPr>
              <a:t>severe accidents</a:t>
            </a:r>
            <a:r>
              <a:rPr lang="en-GB" altLang="en-US" dirty="0" smtClean="0"/>
              <a:t>. </a:t>
            </a:r>
          </a:p>
          <a:p>
            <a:pPr marL="360000" indent="-360000">
              <a:lnSpc>
                <a:spcPct val="100000"/>
              </a:lnSpc>
              <a:spcBef>
                <a:spcPts val="600"/>
              </a:spcBef>
              <a:spcAft>
                <a:spcPts val="600"/>
              </a:spcAft>
            </a:pPr>
            <a:r>
              <a:rPr lang="en-GB" altLang="en-US" dirty="0" smtClean="0"/>
              <a:t>Such </a:t>
            </a:r>
            <a:r>
              <a:rPr lang="en-GB" altLang="en-US" dirty="0" smtClean="0"/>
              <a:t>event trees are termed accident progression event trees (APET) or </a:t>
            </a:r>
            <a:r>
              <a:rPr lang="en-GB" altLang="en-US" b="1" dirty="0" smtClean="0">
                <a:solidFill>
                  <a:srgbClr val="654A15"/>
                </a:solidFill>
              </a:rPr>
              <a:t>containment event trees (CET). </a:t>
            </a:r>
          </a:p>
          <a:p>
            <a:pPr marL="360000" indent="-360000">
              <a:lnSpc>
                <a:spcPct val="100000"/>
              </a:lnSpc>
              <a:spcBef>
                <a:spcPts val="600"/>
              </a:spcBef>
              <a:spcAft>
                <a:spcPts val="600"/>
              </a:spcAft>
            </a:pPr>
            <a:r>
              <a:rPr lang="en-GB" altLang="en-US" sz="2400" dirty="0" smtClean="0"/>
              <a:t>The term </a:t>
            </a:r>
            <a:r>
              <a:rPr lang="en-GB" altLang="en-US" sz="2400" i="1" dirty="0" smtClean="0"/>
              <a:t>containment event tree </a:t>
            </a:r>
            <a:r>
              <a:rPr lang="en-GB" altLang="en-US" sz="2400" dirty="0" smtClean="0"/>
              <a:t>is adopted in most Level 2 PSAs, while accident progression event tree, is less frequently used.</a:t>
            </a:r>
            <a:endParaRPr lang="en-US" altLang="en-US" sz="2400"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65</a:t>
            </a:fld>
            <a:endParaRPr lang="en-US" dirty="0"/>
          </a:p>
        </p:txBody>
      </p:sp>
    </p:spTree>
    <p:extLst>
      <p:ext uri="{BB962C8B-B14F-4D97-AF65-F5344CB8AC3E}">
        <p14:creationId xmlns:p14="http://schemas.microsoft.com/office/powerpoint/2010/main" val="286706509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p:cNvSpPr>
          <p:nvPr>
            <p:ph type="title" idx="4294967295"/>
          </p:nvPr>
        </p:nvSpPr>
        <p:spPr/>
        <p:txBody>
          <a:bodyPr/>
          <a:lstStyle/>
          <a:p>
            <a:r>
              <a:rPr lang="en-GB" altLang="en-US" dirty="0" smtClean="0"/>
              <a:t>Overview of the development of a typical </a:t>
            </a:r>
            <a:r>
              <a:rPr lang="sl-SI" altLang="en-US" dirty="0" smtClean="0"/>
              <a:t/>
            </a:r>
            <a:br>
              <a:rPr lang="sl-SI" altLang="en-US" dirty="0" smtClean="0"/>
            </a:br>
            <a:r>
              <a:rPr lang="en-GB" altLang="en-US" dirty="0" smtClean="0"/>
              <a:t>Level 2 PSA</a:t>
            </a:r>
            <a:endParaRPr lang="en-US" altLang="en-US" dirty="0" smtClean="0"/>
          </a:p>
        </p:txBody>
      </p:sp>
      <p:sp>
        <p:nvSpPr>
          <p:cNvPr id="207875" name="Rectangle 3"/>
          <p:cNvSpPr>
            <a:spLocks noGrp="1" noChangeArrowheads="1"/>
          </p:cNvSpPr>
          <p:nvPr>
            <p:ph type="body" idx="4294967295"/>
          </p:nvPr>
        </p:nvSpPr>
        <p:spPr bwMode="auto">
          <a:xfrm>
            <a:off x="495300" y="1600201"/>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smtClean="0"/>
          </a:p>
        </p:txBody>
      </p:sp>
      <p:sp>
        <p:nvSpPr>
          <p:cNvPr id="207877" name="Rectangle 5"/>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pic>
        <p:nvPicPr>
          <p:cNvPr id="20787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058" y="1617663"/>
            <a:ext cx="8868966" cy="4375150"/>
          </a:xfrm>
          <a:prstGeom prst="rect">
            <a:avLst/>
          </a:prstGeom>
          <a:noFill/>
          <a:extLst>
            <a:ext uri="{909E8E84-426E-40DD-AFC4-6F175D3DCCD1}">
              <a14:hiddenFill xmlns:a14="http://schemas.microsoft.com/office/drawing/2010/main">
                <a:solidFill>
                  <a:srgbClr val="FFFFFF"/>
                </a:solidFill>
              </a14:hiddenFill>
            </a:ext>
          </a:extLst>
        </p:spPr>
      </p:pic>
      <p:sp>
        <p:nvSpPr>
          <p:cNvPr id="207878" name="Rectangle 6"/>
          <p:cNvSpPr>
            <a:spLocks noChangeArrowheads="1"/>
          </p:cNvSpPr>
          <p:nvPr/>
        </p:nvSpPr>
        <p:spPr bwMode="auto">
          <a:xfrm>
            <a:off x="0" y="18917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66</a:t>
            </a:fld>
            <a:endParaRPr lang="en-US" dirty="0"/>
          </a:p>
        </p:txBody>
      </p:sp>
    </p:spTree>
    <p:extLst>
      <p:ext uri="{BB962C8B-B14F-4D97-AF65-F5344CB8AC3E}">
        <p14:creationId xmlns:p14="http://schemas.microsoft.com/office/powerpoint/2010/main" val="376195105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p:cNvSpPr>
          <p:nvPr>
            <p:ph type="title" idx="4294967295"/>
          </p:nvPr>
        </p:nvSpPr>
        <p:spPr/>
        <p:txBody>
          <a:bodyPr/>
          <a:lstStyle/>
          <a:p>
            <a:r>
              <a:rPr lang="en-GB" altLang="en-US" dirty="0" smtClean="0"/>
              <a:t>Top events and nodal questions of containment event </a:t>
            </a:r>
            <a:r>
              <a:rPr lang="en-GB" altLang="en-US" dirty="0" smtClean="0"/>
              <a:t>trees         </a:t>
            </a:r>
            <a:endParaRPr lang="en-US" altLang="en-US" dirty="0" smtClean="0"/>
          </a:p>
        </p:txBody>
      </p:sp>
      <p:sp>
        <p:nvSpPr>
          <p:cNvPr id="201731" name="Rectangle 3"/>
          <p:cNvSpPr>
            <a:spLocks noGrp="1" noChangeArrowheads="1"/>
          </p:cNvSpPr>
          <p:nvPr>
            <p:ph type="body" idx="4294967295"/>
          </p:nvPr>
        </p:nvSpPr>
        <p:spPr bwMode="auto">
          <a:xfrm>
            <a:off x="514218" y="1484314"/>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360000" indent="-360000">
              <a:lnSpc>
                <a:spcPct val="100000"/>
              </a:lnSpc>
              <a:spcBef>
                <a:spcPts val="600"/>
              </a:spcBef>
              <a:spcAft>
                <a:spcPts val="600"/>
              </a:spcAft>
            </a:pPr>
            <a:r>
              <a:rPr lang="en-GB" altLang="en-US" dirty="0" smtClean="0"/>
              <a:t>The </a:t>
            </a:r>
            <a:r>
              <a:rPr lang="en-GB" altLang="en-US" b="1" dirty="0" smtClean="0">
                <a:solidFill>
                  <a:srgbClr val="654A15"/>
                </a:solidFill>
              </a:rPr>
              <a:t>top events</a:t>
            </a:r>
            <a:r>
              <a:rPr lang="en-GB" altLang="en-US" dirty="0" smtClean="0"/>
              <a:t> and the </a:t>
            </a:r>
            <a:r>
              <a:rPr lang="en-GB" altLang="en-US" b="1" dirty="0" smtClean="0">
                <a:solidFill>
                  <a:srgbClr val="654A15"/>
                </a:solidFill>
              </a:rPr>
              <a:t>nodal questions</a:t>
            </a:r>
            <a:r>
              <a:rPr lang="en-GB" altLang="en-US" b="1" dirty="0" smtClean="0"/>
              <a:t> </a:t>
            </a:r>
            <a:r>
              <a:rPr lang="en-GB" altLang="en-US" dirty="0" smtClean="0"/>
              <a:t>in a CET </a:t>
            </a:r>
            <a:r>
              <a:rPr lang="en-GB" altLang="en-US" dirty="0" smtClean="0"/>
              <a:t>address </a:t>
            </a:r>
            <a:endParaRPr lang="en-GB" altLang="en-US" dirty="0" smtClean="0"/>
          </a:p>
          <a:p>
            <a:pPr marL="720000" lvl="1" indent="-360000">
              <a:lnSpc>
                <a:spcPct val="100000"/>
              </a:lnSpc>
              <a:spcBef>
                <a:spcPts val="300"/>
              </a:spcBef>
              <a:spcAft>
                <a:spcPts val="300"/>
              </a:spcAft>
            </a:pPr>
            <a:r>
              <a:rPr lang="en-GB" altLang="en-US" dirty="0" smtClean="0"/>
              <a:t>the </a:t>
            </a:r>
            <a:r>
              <a:rPr lang="en-GB" altLang="en-US" b="1" dirty="0" smtClean="0">
                <a:solidFill>
                  <a:srgbClr val="654A15"/>
                </a:solidFill>
              </a:rPr>
              <a:t>events and physical processes</a:t>
            </a:r>
            <a:r>
              <a:rPr lang="en-GB" altLang="en-US" dirty="0" smtClean="0"/>
              <a:t> that govern accident chronology, </a:t>
            </a:r>
          </a:p>
          <a:p>
            <a:pPr marL="720000" lvl="1" indent="-360000">
              <a:lnSpc>
                <a:spcPct val="100000"/>
              </a:lnSpc>
              <a:spcBef>
                <a:spcPts val="300"/>
              </a:spcBef>
              <a:spcAft>
                <a:spcPts val="300"/>
              </a:spcAft>
            </a:pPr>
            <a:r>
              <a:rPr lang="en-GB" altLang="en-US" b="1" dirty="0" smtClean="0">
                <a:solidFill>
                  <a:srgbClr val="654A15"/>
                </a:solidFill>
              </a:rPr>
              <a:t>plant response</a:t>
            </a:r>
            <a:r>
              <a:rPr lang="en-GB" altLang="en-US" dirty="0" smtClean="0"/>
              <a:t> to beyond design basis conditions, </a:t>
            </a:r>
          </a:p>
          <a:p>
            <a:pPr marL="720000" lvl="1" indent="-360000">
              <a:lnSpc>
                <a:spcPct val="100000"/>
              </a:lnSpc>
              <a:spcBef>
                <a:spcPts val="300"/>
              </a:spcBef>
              <a:spcAft>
                <a:spcPts val="300"/>
              </a:spcAft>
            </a:pPr>
            <a:r>
              <a:rPr lang="en-GB" altLang="en-US" dirty="0" smtClean="0"/>
              <a:t>relevant </a:t>
            </a:r>
            <a:r>
              <a:rPr lang="en-GB" altLang="en-US" b="1" dirty="0" smtClean="0">
                <a:solidFill>
                  <a:srgbClr val="654A15"/>
                </a:solidFill>
              </a:rPr>
              <a:t>challenges to barriers</a:t>
            </a:r>
            <a:r>
              <a:rPr lang="en-GB" altLang="en-US" dirty="0" smtClean="0"/>
              <a:t> to radioactive material release and </a:t>
            </a:r>
          </a:p>
          <a:p>
            <a:pPr marL="720000" lvl="1" indent="-360000">
              <a:lnSpc>
                <a:spcPct val="100000"/>
              </a:lnSpc>
              <a:spcBef>
                <a:spcPts val="300"/>
              </a:spcBef>
              <a:spcAft>
                <a:spcPts val="300"/>
              </a:spcAft>
            </a:pPr>
            <a:r>
              <a:rPr lang="en-GB" altLang="en-US" dirty="0" smtClean="0"/>
              <a:t>the eventual </a:t>
            </a:r>
            <a:r>
              <a:rPr lang="en-GB" altLang="en-US" b="1" dirty="0">
                <a:solidFill>
                  <a:srgbClr val="654A15"/>
                </a:solidFill>
              </a:rPr>
              <a:t>magnitude of the release </a:t>
            </a:r>
            <a:r>
              <a:rPr lang="en-GB" altLang="en-US" dirty="0" smtClean="0"/>
              <a:t>of radioactive material to the environment. </a:t>
            </a:r>
          </a:p>
          <a:p>
            <a:pPr marL="360000" indent="-360000">
              <a:lnSpc>
                <a:spcPct val="100000"/>
              </a:lnSpc>
              <a:spcBef>
                <a:spcPts val="600"/>
              </a:spcBef>
              <a:spcAft>
                <a:spcPts val="600"/>
              </a:spcAft>
            </a:pPr>
            <a:r>
              <a:rPr lang="en-GB" altLang="en-US" b="1" dirty="0" smtClean="0">
                <a:solidFill>
                  <a:srgbClr val="654A15"/>
                </a:solidFill>
              </a:rPr>
              <a:t>Nodal questions</a:t>
            </a:r>
            <a:r>
              <a:rPr lang="en-GB" altLang="en-US" dirty="0" smtClean="0"/>
              <a:t> (</a:t>
            </a:r>
            <a:r>
              <a:rPr lang="en-GB" altLang="en-US" i="1" dirty="0" smtClean="0"/>
              <a:t>success criteria at the nodes of the event tree</a:t>
            </a:r>
            <a:r>
              <a:rPr lang="en-GB" altLang="en-US" dirty="0" smtClean="0"/>
              <a:t>) of the </a:t>
            </a:r>
            <a:r>
              <a:rPr lang="en-GB" altLang="en-US" b="1" dirty="0" smtClean="0">
                <a:solidFill>
                  <a:srgbClr val="654A15"/>
                </a:solidFill>
              </a:rPr>
              <a:t>containment </a:t>
            </a:r>
            <a:r>
              <a:rPr lang="en-GB" altLang="en-US" dirty="0" smtClean="0"/>
              <a:t>event tree also address issues and actions relating to </a:t>
            </a:r>
            <a:r>
              <a:rPr lang="en-GB" altLang="en-US" b="1" dirty="0" smtClean="0">
                <a:solidFill>
                  <a:srgbClr val="654A15"/>
                </a:solidFill>
              </a:rPr>
              <a:t>severe accident management</a:t>
            </a:r>
            <a:r>
              <a:rPr lang="en-GB" altLang="en-US" dirty="0" smtClean="0"/>
              <a:t>. </a:t>
            </a:r>
          </a:p>
          <a:p>
            <a:pPr marL="360000" indent="-360000">
              <a:lnSpc>
                <a:spcPct val="100000"/>
              </a:lnSpc>
              <a:spcBef>
                <a:spcPts val="600"/>
              </a:spcBef>
              <a:spcAft>
                <a:spcPts val="600"/>
              </a:spcAft>
            </a:pPr>
            <a:r>
              <a:rPr lang="en-GB" altLang="en-US" dirty="0" smtClean="0"/>
              <a:t>The </a:t>
            </a:r>
            <a:r>
              <a:rPr lang="en-GB" altLang="en-US" b="1" dirty="0" smtClean="0">
                <a:solidFill>
                  <a:schemeClr val="accent2">
                    <a:lumMod val="50000"/>
                  </a:schemeClr>
                </a:solidFill>
              </a:rPr>
              <a:t>nodal questions </a:t>
            </a:r>
            <a:r>
              <a:rPr lang="en-GB" altLang="en-US" dirty="0" smtClean="0"/>
              <a:t>of the CET </a:t>
            </a:r>
            <a:r>
              <a:rPr lang="en-GB" altLang="en-US" dirty="0" smtClean="0"/>
              <a:t> are </a:t>
            </a:r>
            <a:r>
              <a:rPr lang="en-GB" altLang="en-US" dirty="0" smtClean="0"/>
              <a:t>strongly </a:t>
            </a:r>
            <a:r>
              <a:rPr lang="en-GB" altLang="en-US" b="1" dirty="0" smtClean="0">
                <a:solidFill>
                  <a:srgbClr val="654A15"/>
                </a:solidFill>
              </a:rPr>
              <a:t>specific to plant type</a:t>
            </a:r>
            <a:r>
              <a:rPr lang="en-GB" altLang="en-US" dirty="0" smtClean="0"/>
              <a:t>, i.e. issues of importance to severe accident behaviour in one type of reactor and/or containment system may not be important to others.</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67</a:t>
            </a:fld>
            <a:endParaRPr lang="en-US" dirty="0"/>
          </a:p>
        </p:txBody>
      </p:sp>
    </p:spTree>
    <p:extLst>
      <p:ext uri="{BB962C8B-B14F-4D97-AF65-F5344CB8AC3E}">
        <p14:creationId xmlns:p14="http://schemas.microsoft.com/office/powerpoint/2010/main" val="175632897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p:cNvSpPr>
          <p:nvPr>
            <p:ph type="title" idx="4294967295"/>
          </p:nvPr>
        </p:nvSpPr>
        <p:spPr/>
        <p:txBody>
          <a:bodyPr/>
          <a:lstStyle/>
          <a:p>
            <a:r>
              <a:rPr lang="en-GB" altLang="en-US" dirty="0" smtClean="0"/>
              <a:t>The structure of containment event trees (CET)       </a:t>
            </a:r>
            <a:endParaRPr lang="en-US" altLang="en-US" dirty="0" smtClean="0"/>
          </a:p>
        </p:txBody>
      </p:sp>
      <p:sp>
        <p:nvSpPr>
          <p:cNvPr id="209923" name="Rectangle 3"/>
          <p:cNvSpPr>
            <a:spLocks noGrp="1" noChangeArrowheads="1"/>
          </p:cNvSpPr>
          <p:nvPr>
            <p:ph type="body" idx="4294967295"/>
          </p:nvPr>
        </p:nvSpPr>
        <p:spPr bwMode="auto">
          <a:xfrm>
            <a:off x="556261" y="1272681"/>
            <a:ext cx="8896482" cy="51701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62500" lnSpcReduction="20000"/>
          </a:bodyPr>
          <a:lstStyle/>
          <a:p>
            <a:pPr marL="360000" indent="-360000">
              <a:lnSpc>
                <a:spcPct val="100000"/>
              </a:lnSpc>
              <a:spcBef>
                <a:spcPts val="600"/>
              </a:spcBef>
              <a:spcAft>
                <a:spcPts val="600"/>
              </a:spcAft>
            </a:pPr>
            <a:r>
              <a:rPr lang="en-GB" altLang="en-US" sz="3800" dirty="0" smtClean="0"/>
              <a:t>The </a:t>
            </a:r>
            <a:r>
              <a:rPr lang="en-GB" altLang="en-US" sz="3800" b="1" dirty="0" smtClean="0">
                <a:solidFill>
                  <a:srgbClr val="654A15"/>
                </a:solidFill>
              </a:rPr>
              <a:t>event tree structure</a:t>
            </a:r>
            <a:r>
              <a:rPr lang="en-GB" altLang="en-US" sz="3800" dirty="0" smtClean="0"/>
              <a:t> should be </a:t>
            </a:r>
          </a:p>
          <a:p>
            <a:pPr marL="720000" lvl="1" indent="-360000">
              <a:lnSpc>
                <a:spcPct val="100000"/>
              </a:lnSpc>
              <a:spcBef>
                <a:spcPts val="0"/>
              </a:spcBef>
              <a:spcAft>
                <a:spcPts val="300"/>
              </a:spcAft>
            </a:pPr>
            <a:r>
              <a:rPr lang="en-GB" altLang="en-US" dirty="0" smtClean="0"/>
              <a:t>chronologically correct, </a:t>
            </a:r>
          </a:p>
          <a:p>
            <a:pPr marL="720000" lvl="1" indent="-360000">
              <a:lnSpc>
                <a:spcPct val="100000"/>
              </a:lnSpc>
              <a:spcBef>
                <a:spcPts val="0"/>
              </a:spcBef>
              <a:spcAft>
                <a:spcPts val="300"/>
              </a:spcAft>
            </a:pPr>
            <a:r>
              <a:rPr lang="en-GB" altLang="en-US" dirty="0" smtClean="0"/>
              <a:t>should properly take into account interdependencies among events and/or phenomena and </a:t>
            </a:r>
          </a:p>
          <a:p>
            <a:pPr marL="720000" lvl="1" indent="-360000">
              <a:lnSpc>
                <a:spcPct val="100000"/>
              </a:lnSpc>
              <a:spcBef>
                <a:spcPts val="0"/>
              </a:spcBef>
              <a:spcAft>
                <a:spcPts val="300"/>
              </a:spcAft>
            </a:pPr>
            <a:r>
              <a:rPr lang="en-GB" altLang="en-US" dirty="0" smtClean="0"/>
              <a:t>should reflect an appropriate level of detail to satisfy the objectives of the Level 2 PSA. </a:t>
            </a:r>
          </a:p>
          <a:p>
            <a:pPr marL="360000" indent="-360000">
              <a:lnSpc>
                <a:spcPct val="100000"/>
              </a:lnSpc>
              <a:spcBef>
                <a:spcPts val="600"/>
              </a:spcBef>
              <a:spcAft>
                <a:spcPts val="600"/>
              </a:spcAft>
            </a:pPr>
            <a:r>
              <a:rPr lang="en-GB" altLang="en-US" sz="3800" dirty="0" smtClean="0"/>
              <a:t>Regarding </a:t>
            </a:r>
            <a:r>
              <a:rPr lang="en-GB" altLang="en-US" sz="3800" b="1" dirty="0" smtClean="0">
                <a:solidFill>
                  <a:srgbClr val="654A15"/>
                </a:solidFill>
              </a:rPr>
              <a:t>chronology</a:t>
            </a:r>
            <a:r>
              <a:rPr lang="en-GB" altLang="en-US" sz="3800" dirty="0" smtClean="0"/>
              <a:t> it is a common practice to divide the containment event tree into phases sequential in time, with the transitions between phases representing important changes in the issues that govern accident progression, such as:</a:t>
            </a:r>
          </a:p>
          <a:p>
            <a:pPr marL="360000" indent="-360000">
              <a:lnSpc>
                <a:spcPct val="100000"/>
              </a:lnSpc>
              <a:spcBef>
                <a:spcPts val="600"/>
              </a:spcBef>
              <a:spcAft>
                <a:spcPts val="600"/>
              </a:spcAft>
            </a:pPr>
            <a:r>
              <a:rPr lang="en-GB" altLang="en-US" sz="3800" dirty="0" smtClean="0"/>
              <a:t>Phase 1: </a:t>
            </a:r>
            <a:r>
              <a:rPr lang="en-GB" altLang="en-US" sz="3800" b="1" dirty="0" smtClean="0">
                <a:solidFill>
                  <a:srgbClr val="654A15"/>
                </a:solidFill>
              </a:rPr>
              <a:t>Immediate response of the plant</a:t>
            </a:r>
            <a:r>
              <a:rPr lang="en-GB" altLang="en-US" sz="3800" dirty="0" smtClean="0"/>
              <a:t> to the plant damage state caused by the initiating event through the early period of in-vessel core damage.</a:t>
            </a:r>
          </a:p>
          <a:p>
            <a:pPr marL="360000" indent="-360000">
              <a:lnSpc>
                <a:spcPct val="100000"/>
              </a:lnSpc>
              <a:spcBef>
                <a:spcPts val="600"/>
              </a:spcBef>
              <a:spcAft>
                <a:spcPts val="600"/>
              </a:spcAft>
            </a:pPr>
            <a:r>
              <a:rPr lang="en-GB" altLang="en-US" sz="3800" dirty="0" smtClean="0"/>
              <a:t>Phase 2: </a:t>
            </a:r>
            <a:r>
              <a:rPr lang="en-GB" altLang="en-US" sz="3800" b="1" dirty="0" smtClean="0">
                <a:solidFill>
                  <a:srgbClr val="654A15"/>
                </a:solidFill>
              </a:rPr>
              <a:t>Late period of in-vessel core damage</a:t>
            </a:r>
            <a:r>
              <a:rPr lang="en-GB" altLang="en-US" sz="3800" dirty="0" smtClean="0"/>
              <a:t> up to</a:t>
            </a:r>
            <a:r>
              <a:rPr lang="en-GB" altLang="en-US" sz="3800" b="1" dirty="0" smtClean="0">
                <a:solidFill>
                  <a:srgbClr val="654A15"/>
                </a:solidFill>
              </a:rPr>
              <a:t> failur</a:t>
            </a:r>
            <a:r>
              <a:rPr lang="en-GB" altLang="en-US" sz="3800" b="1" dirty="0">
                <a:solidFill>
                  <a:srgbClr val="654A15"/>
                </a:solidFill>
              </a:rPr>
              <a:t>e</a:t>
            </a:r>
            <a:r>
              <a:rPr lang="en-GB" altLang="en-US" sz="3800" dirty="0" smtClean="0"/>
              <a:t> of the reactor pressure </a:t>
            </a:r>
            <a:r>
              <a:rPr lang="en-GB" altLang="en-US" sz="3800" b="1" dirty="0" smtClean="0">
                <a:solidFill>
                  <a:srgbClr val="654A15"/>
                </a:solidFill>
              </a:rPr>
              <a:t>vessel</a:t>
            </a:r>
            <a:r>
              <a:rPr lang="en-GB" altLang="en-US" sz="3800" dirty="0" smtClean="0"/>
              <a:t>.</a:t>
            </a:r>
          </a:p>
          <a:p>
            <a:pPr>
              <a:spcAft>
                <a:spcPts val="600"/>
              </a:spcAft>
            </a:pPr>
            <a:r>
              <a:rPr lang="en-GB" altLang="en-US" sz="3800" dirty="0"/>
              <a:t>Phase 3: </a:t>
            </a:r>
            <a:r>
              <a:rPr lang="en-GB" altLang="en-US" sz="3800" b="1" dirty="0">
                <a:solidFill>
                  <a:srgbClr val="654A15"/>
                </a:solidFill>
              </a:rPr>
              <a:t>Long term response of the plant</a:t>
            </a:r>
            <a:r>
              <a:rPr lang="en-GB" altLang="en-US" sz="3800" dirty="0" smtClean="0"/>
              <a:t>. This is also used to be further sub-divided.</a:t>
            </a:r>
            <a:endParaRPr lang="en-GB" altLang="en-US" sz="3800" dirty="0"/>
          </a:p>
        </p:txBody>
      </p:sp>
      <p:sp>
        <p:nvSpPr>
          <p:cNvPr id="2" name="Dia számának helye 1"/>
          <p:cNvSpPr>
            <a:spLocks noGrp="1"/>
          </p:cNvSpPr>
          <p:nvPr>
            <p:ph type="sldNum" sz="quarter" idx="12"/>
          </p:nvPr>
        </p:nvSpPr>
        <p:spPr/>
        <p:txBody>
          <a:bodyPr/>
          <a:lstStyle/>
          <a:p>
            <a:fld id="{23A0628E-C12F-4F8C-9895-BCD5E30100D3}" type="slidenum">
              <a:rPr lang="en-US" smtClean="0"/>
              <a:pPr/>
              <a:t>68</a:t>
            </a:fld>
            <a:endParaRPr lang="en-US" dirty="0"/>
          </a:p>
        </p:txBody>
      </p:sp>
    </p:spTree>
    <p:extLst>
      <p:ext uri="{BB962C8B-B14F-4D97-AF65-F5344CB8AC3E}">
        <p14:creationId xmlns:p14="http://schemas.microsoft.com/office/powerpoint/2010/main" val="111742165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p:cNvSpPr>
          <p:nvPr>
            <p:ph type="title" idx="4294967295"/>
          </p:nvPr>
        </p:nvSpPr>
        <p:spPr/>
        <p:txBody>
          <a:bodyPr/>
          <a:lstStyle/>
          <a:p>
            <a:r>
              <a:rPr lang="fr-FR" altLang="en-US" dirty="0"/>
              <a:t>Quantification process for CET </a:t>
            </a:r>
            <a:r>
              <a:rPr lang="fr-FR" altLang="en-US" dirty="0" smtClean="0"/>
              <a:t> </a:t>
            </a:r>
            <a:endParaRPr lang="fr-FR" altLang="en-US" dirty="0"/>
          </a:p>
        </p:txBody>
      </p:sp>
      <p:sp>
        <p:nvSpPr>
          <p:cNvPr id="216067" name="Rectangle 3"/>
          <p:cNvSpPr>
            <a:spLocks noGrp="1" noChangeArrowheads="1"/>
          </p:cNvSpPr>
          <p:nvPr>
            <p:ph type="body" idx="4294967295"/>
          </p:nvPr>
        </p:nvSpPr>
        <p:spPr bwMode="auto">
          <a:xfrm>
            <a:off x="514219" y="1484313"/>
            <a:ext cx="8896482" cy="46418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marL="360000" indent="-360000">
              <a:lnSpc>
                <a:spcPct val="100000"/>
              </a:lnSpc>
              <a:spcBef>
                <a:spcPts val="600"/>
              </a:spcBef>
              <a:spcAft>
                <a:spcPts val="600"/>
              </a:spcAft>
            </a:pPr>
            <a:r>
              <a:rPr lang="en-GB" altLang="en-US" dirty="0" smtClean="0"/>
              <a:t>The assignment of conditional probabilities to branches of the containment event tree should be supported by documented analyses and data to provide a</a:t>
            </a:r>
            <a:r>
              <a:rPr lang="en-GB" altLang="en-US" b="1" dirty="0" smtClean="0">
                <a:solidFill>
                  <a:srgbClr val="654A15"/>
                </a:solidFill>
              </a:rPr>
              <a:t> justified </a:t>
            </a:r>
            <a:r>
              <a:rPr lang="en-GB" altLang="en-US" dirty="0" smtClean="0"/>
              <a:t>representation of the </a:t>
            </a:r>
            <a:r>
              <a:rPr lang="en-GB" altLang="en-US" b="1" dirty="0" smtClean="0">
                <a:solidFill>
                  <a:srgbClr val="654A15"/>
                </a:solidFill>
              </a:rPr>
              <a:t>uncertainty </a:t>
            </a:r>
            <a:r>
              <a:rPr lang="en-GB" altLang="en-US" dirty="0" smtClean="0"/>
              <a:t>in the outcome at each node. </a:t>
            </a:r>
          </a:p>
          <a:p>
            <a:pPr marL="360000" indent="-360000">
              <a:lnSpc>
                <a:spcPct val="100000"/>
              </a:lnSpc>
              <a:spcBef>
                <a:spcPts val="600"/>
              </a:spcBef>
              <a:spcAft>
                <a:spcPts val="600"/>
              </a:spcAft>
            </a:pPr>
            <a:r>
              <a:rPr lang="en-GB" altLang="en-US" b="1" dirty="0" smtClean="0">
                <a:solidFill>
                  <a:srgbClr val="654A15"/>
                </a:solidFill>
              </a:rPr>
              <a:t>Several sources</a:t>
            </a:r>
            <a:r>
              <a:rPr lang="en-GB" altLang="en-US" dirty="0" smtClean="0"/>
              <a:t> of current and </a:t>
            </a:r>
            <a:r>
              <a:rPr lang="en-GB" altLang="en-US" b="1" dirty="0" smtClean="0">
                <a:solidFill>
                  <a:srgbClr val="654A15"/>
                </a:solidFill>
              </a:rPr>
              <a:t>relevant information</a:t>
            </a:r>
            <a:r>
              <a:rPr lang="en-GB" altLang="en-US" dirty="0" smtClean="0"/>
              <a:t> can be used to support the assignment of probabilities, such as:</a:t>
            </a:r>
          </a:p>
          <a:p>
            <a:pPr marL="720000" lvl="1" indent="-360000">
              <a:lnSpc>
                <a:spcPct val="100000"/>
              </a:lnSpc>
              <a:spcBef>
                <a:spcPts val="300"/>
              </a:spcBef>
              <a:spcAft>
                <a:spcPts val="300"/>
              </a:spcAft>
            </a:pPr>
            <a:r>
              <a:rPr lang="en-GB" altLang="en-US" i="1" dirty="0" smtClean="0"/>
              <a:t>Deterministic analyses </a:t>
            </a:r>
            <a:r>
              <a:rPr lang="en-GB" altLang="en-US" dirty="0" smtClean="0"/>
              <a:t>using established computer codes for  modelling severe accidents or basic principles;</a:t>
            </a:r>
          </a:p>
          <a:p>
            <a:pPr marL="720000" lvl="1" indent="-360000">
              <a:lnSpc>
                <a:spcPct val="100000"/>
              </a:lnSpc>
              <a:spcBef>
                <a:spcPts val="300"/>
              </a:spcBef>
              <a:spcAft>
                <a:spcPts val="300"/>
              </a:spcAft>
            </a:pPr>
            <a:r>
              <a:rPr lang="en-GB" altLang="en-US" dirty="0" smtClean="0"/>
              <a:t>Relevant experimental measurements or observations; </a:t>
            </a:r>
          </a:p>
          <a:p>
            <a:pPr marL="720000" lvl="1" indent="-360000">
              <a:lnSpc>
                <a:spcPct val="100000"/>
              </a:lnSpc>
              <a:spcBef>
                <a:spcPts val="300"/>
              </a:spcBef>
              <a:spcAft>
                <a:spcPts val="300"/>
              </a:spcAft>
            </a:pPr>
            <a:r>
              <a:rPr lang="en-GB" altLang="en-US" dirty="0" smtClean="0"/>
              <a:t>Analyses and findings from studies of similar plants; </a:t>
            </a:r>
          </a:p>
          <a:p>
            <a:pPr marL="720000" lvl="1" indent="-360000">
              <a:lnSpc>
                <a:spcPct val="100000"/>
              </a:lnSpc>
              <a:spcBef>
                <a:spcPts val="300"/>
              </a:spcBef>
              <a:spcAft>
                <a:spcPts val="300"/>
              </a:spcAft>
            </a:pPr>
            <a:r>
              <a:rPr lang="en-GB" altLang="en-US" dirty="0" smtClean="0"/>
              <a:t>Expert elicitation involving independent experts.</a:t>
            </a:r>
          </a:p>
        </p:txBody>
      </p:sp>
      <p:sp>
        <p:nvSpPr>
          <p:cNvPr id="2" name="Dia számának helye 1"/>
          <p:cNvSpPr>
            <a:spLocks noGrp="1"/>
          </p:cNvSpPr>
          <p:nvPr>
            <p:ph type="sldNum" sz="quarter" idx="12"/>
          </p:nvPr>
        </p:nvSpPr>
        <p:spPr/>
        <p:txBody>
          <a:bodyPr/>
          <a:lstStyle/>
          <a:p>
            <a:fld id="{23A0628E-C12F-4F8C-9895-BCD5E30100D3}" type="slidenum">
              <a:rPr lang="en-US" smtClean="0"/>
              <a:pPr/>
              <a:t>69</a:t>
            </a:fld>
            <a:endParaRPr lang="en-US" dirty="0"/>
          </a:p>
        </p:txBody>
      </p:sp>
    </p:spTree>
    <p:extLst>
      <p:ext uri="{BB962C8B-B14F-4D97-AF65-F5344CB8AC3E}">
        <p14:creationId xmlns:p14="http://schemas.microsoft.com/office/powerpoint/2010/main" val="19333808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idx="4294967295"/>
          </p:nvPr>
        </p:nvSpPr>
        <p:spPr/>
        <p:txBody>
          <a:bodyPr/>
          <a:lstStyle/>
          <a:p>
            <a:r>
              <a:rPr lang="en-GB" altLang="en-US" dirty="0" smtClean="0"/>
              <a:t>Nature of probabilistic safety analysis (PSA)</a:t>
            </a:r>
            <a:endParaRPr lang="sl-SI" altLang="en-US" dirty="0" smtClean="0"/>
          </a:p>
        </p:txBody>
      </p:sp>
      <p:sp>
        <p:nvSpPr>
          <p:cNvPr id="3" name="Content Placeholder 2"/>
          <p:cNvSpPr>
            <a:spLocks noGrp="1"/>
          </p:cNvSpPr>
          <p:nvPr>
            <p:ph idx="4294967295"/>
          </p:nvPr>
        </p:nvSpPr>
        <p:spPr>
          <a:xfrm>
            <a:off x="514219" y="1484313"/>
            <a:ext cx="8884444" cy="4679950"/>
          </a:xfrm>
          <a:prstGeom prst="rect">
            <a:avLst/>
          </a:prstGeom>
        </p:spPr>
        <p:txBody>
          <a:bodyPr>
            <a:normAutofit fontScale="85000" lnSpcReduction="10000"/>
          </a:bodyPr>
          <a:lstStyle/>
          <a:p>
            <a:pPr marL="360000" indent="-360000">
              <a:lnSpc>
                <a:spcPct val="100000"/>
              </a:lnSpc>
              <a:spcBef>
                <a:spcPts val="600"/>
              </a:spcBef>
              <a:spcAft>
                <a:spcPts val="600"/>
              </a:spcAft>
            </a:pPr>
            <a:r>
              <a:rPr lang="en-GB" altLang="ja-JP" b="1" dirty="0">
                <a:solidFill>
                  <a:srgbClr val="654A15"/>
                </a:solidFill>
              </a:rPr>
              <a:t>Probabilistic safety analysis</a:t>
            </a:r>
            <a:r>
              <a:rPr lang="en-GB" altLang="ja-JP" dirty="0"/>
              <a:t> is a comprehensive structured approach to identifying </a:t>
            </a:r>
            <a:r>
              <a:rPr lang="en-GB" altLang="ja-JP" dirty="0" smtClean="0"/>
              <a:t>all </a:t>
            </a:r>
            <a:r>
              <a:rPr lang="en-GB" altLang="ja-JP" b="1" dirty="0" smtClean="0">
                <a:solidFill>
                  <a:srgbClr val="654A15"/>
                </a:solidFill>
              </a:rPr>
              <a:t>failure </a:t>
            </a:r>
            <a:r>
              <a:rPr lang="en-GB" altLang="ja-JP" b="1" dirty="0">
                <a:solidFill>
                  <a:srgbClr val="654A15"/>
                </a:solidFill>
              </a:rPr>
              <a:t>scenarios</a:t>
            </a:r>
            <a:r>
              <a:rPr lang="en-GB" altLang="ja-JP" dirty="0"/>
              <a:t> and is a </a:t>
            </a:r>
            <a:r>
              <a:rPr lang="en-GB" altLang="ja-JP" dirty="0" smtClean="0"/>
              <a:t>mathematical </a:t>
            </a:r>
            <a:r>
              <a:rPr lang="en-GB" altLang="ja-JP" dirty="0"/>
              <a:t>tool for deriving </a:t>
            </a:r>
            <a:r>
              <a:rPr lang="en-GB" altLang="ja-JP" i="1" dirty="0"/>
              <a:t>numerical estimates </a:t>
            </a:r>
            <a:r>
              <a:rPr lang="en-GB" altLang="ja-JP" dirty="0"/>
              <a:t>of </a:t>
            </a:r>
            <a:r>
              <a:rPr lang="en-GB" altLang="ja-JP" b="1" dirty="0">
                <a:solidFill>
                  <a:srgbClr val="654A15"/>
                </a:solidFill>
              </a:rPr>
              <a:t>risk</a:t>
            </a:r>
            <a:r>
              <a:rPr lang="en-GB" altLang="ja-JP" dirty="0"/>
              <a:t>. </a:t>
            </a:r>
          </a:p>
          <a:p>
            <a:pPr marL="360000" indent="-360000">
              <a:lnSpc>
                <a:spcPct val="100000"/>
              </a:lnSpc>
              <a:spcBef>
                <a:spcPts val="600"/>
              </a:spcBef>
              <a:spcAft>
                <a:spcPts val="600"/>
              </a:spcAft>
            </a:pPr>
            <a:r>
              <a:rPr lang="en-GB" altLang="ja-JP" b="1" dirty="0">
                <a:solidFill>
                  <a:srgbClr val="654A15"/>
                </a:solidFill>
              </a:rPr>
              <a:t>Three levels</a:t>
            </a:r>
            <a:r>
              <a:rPr lang="en-GB" altLang="ja-JP" dirty="0"/>
              <a:t> of PSA are generally recognized.</a:t>
            </a:r>
          </a:p>
          <a:p>
            <a:pPr lvl="1" indent="-328613"/>
            <a:r>
              <a:rPr lang="en-GB" altLang="ja-JP" b="1" dirty="0" smtClean="0"/>
              <a:t>Level 1</a:t>
            </a:r>
            <a:r>
              <a:rPr lang="en-GB" altLang="ja-JP" dirty="0" smtClean="0"/>
              <a:t> comprises the </a:t>
            </a:r>
            <a:r>
              <a:rPr lang="en-GB" altLang="ja-JP" b="1" dirty="0" smtClean="0">
                <a:solidFill>
                  <a:schemeClr val="accent2">
                    <a:lumMod val="50000"/>
                  </a:schemeClr>
                </a:solidFill>
              </a:rPr>
              <a:t>analysis</a:t>
            </a:r>
            <a:r>
              <a:rPr lang="en-GB" altLang="ja-JP" dirty="0" smtClean="0">
                <a:solidFill>
                  <a:schemeClr val="accent2">
                    <a:lumMod val="50000"/>
                  </a:schemeClr>
                </a:solidFill>
              </a:rPr>
              <a:t> </a:t>
            </a:r>
            <a:r>
              <a:rPr lang="en-GB" altLang="ja-JP" dirty="0" smtClean="0"/>
              <a:t>of plant failures leading to the determination </a:t>
            </a:r>
            <a:r>
              <a:rPr lang="en-GB" altLang="ja-JP" b="1" dirty="0" smtClean="0">
                <a:solidFill>
                  <a:schemeClr val="accent2">
                    <a:lumMod val="50000"/>
                  </a:schemeClr>
                </a:solidFill>
              </a:rPr>
              <a:t>of core damage frequency</a:t>
            </a:r>
            <a:r>
              <a:rPr lang="en-GB" altLang="ja-JP" dirty="0" smtClean="0"/>
              <a:t>. </a:t>
            </a:r>
          </a:p>
          <a:p>
            <a:pPr lvl="1" indent="-328613"/>
            <a:r>
              <a:rPr lang="en-GB" altLang="ja-JP" b="1" dirty="0" smtClean="0"/>
              <a:t>Level 2 </a:t>
            </a:r>
            <a:r>
              <a:rPr lang="en-GB" altLang="ja-JP" dirty="0" smtClean="0"/>
              <a:t>includes the analysis of containment response leading, together with Level 1 results, to the determination of containment </a:t>
            </a:r>
            <a:r>
              <a:rPr lang="en-GB" altLang="ja-JP" b="1" dirty="0" smtClean="0">
                <a:solidFill>
                  <a:schemeClr val="accent2">
                    <a:lumMod val="50000"/>
                  </a:schemeClr>
                </a:solidFill>
              </a:rPr>
              <a:t>release frequencies</a:t>
            </a:r>
            <a:r>
              <a:rPr lang="en-GB" altLang="ja-JP" dirty="0" smtClean="0"/>
              <a:t>. </a:t>
            </a:r>
          </a:p>
          <a:p>
            <a:pPr lvl="1" indent="-328613"/>
            <a:r>
              <a:rPr lang="en-GB" altLang="ja-JP" b="1" dirty="0" smtClean="0"/>
              <a:t>Level 3 </a:t>
            </a:r>
            <a:r>
              <a:rPr lang="en-GB" altLang="ja-JP" dirty="0" smtClean="0"/>
              <a:t>includes the analysis of off-site consequences </a:t>
            </a:r>
            <a:r>
              <a:rPr lang="en-GB" altLang="ja-JP" dirty="0" smtClean="0"/>
              <a:t>leading to </a:t>
            </a:r>
            <a:r>
              <a:rPr lang="en-GB" altLang="ja-JP" dirty="0" smtClean="0"/>
              <a:t>estimates of </a:t>
            </a:r>
            <a:r>
              <a:rPr lang="en-GB" altLang="ja-JP" b="1" dirty="0" smtClean="0">
                <a:solidFill>
                  <a:schemeClr val="accent2">
                    <a:lumMod val="50000"/>
                  </a:schemeClr>
                </a:solidFill>
              </a:rPr>
              <a:t>risk to the public and the environment</a:t>
            </a:r>
            <a:r>
              <a:rPr lang="en-GB" altLang="ja-JP" b="1" dirty="0" smtClean="0"/>
              <a:t>.</a:t>
            </a:r>
          </a:p>
        </p:txBody>
      </p:sp>
      <p:sp>
        <p:nvSpPr>
          <p:cNvPr id="4" name="Slide Number Placeholder 3"/>
          <p:cNvSpPr txBox="1">
            <a:spLocks noGrp="1"/>
          </p:cNvSpPr>
          <p:nvPr/>
        </p:nvSpPr>
        <p:spPr>
          <a:xfrm>
            <a:off x="9034066" y="188913"/>
            <a:ext cx="638042" cy="368300"/>
          </a:xfrm>
          <a:prstGeom prst="rect">
            <a:avLst/>
          </a:prstGeom>
          <a:noFill/>
        </p:spPr>
        <p:txBody>
          <a:bodyPr lIns="36000" tIns="36000" rIns="36000" bIns="360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8EBAA806-18C2-44A9-A333-B784331F3DD3}" type="slidenum">
              <a:rPr lang="sl-SI" altLang="en-US" sz="1200">
                <a:solidFill>
                  <a:srgbClr val="898989"/>
                </a:solidFill>
                <a:latin typeface="Arial" panose="020B0604020202020204" pitchFamily="34" charset="0"/>
                <a:cs typeface="Arial" panose="020B0604020202020204" pitchFamily="34" charset="0"/>
              </a:rPr>
              <a:pPr algn="r"/>
              <a:t>7</a:t>
            </a:fld>
            <a:endParaRPr lang="sl-SI" altLang="en-US" sz="1200">
              <a:solidFill>
                <a:srgbClr val="898989"/>
              </a:solidFill>
              <a:latin typeface="Arial" panose="020B0604020202020204" pitchFamily="34" charset="0"/>
              <a:cs typeface="Arial" panose="020B0604020202020204" pitchFamily="34" charset="0"/>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7</a:t>
            </a:fld>
            <a:endParaRPr lang="en-US" dirty="0"/>
          </a:p>
        </p:txBody>
      </p:sp>
    </p:spTree>
    <p:extLst>
      <p:ext uri="{BB962C8B-B14F-4D97-AF65-F5344CB8AC3E}">
        <p14:creationId xmlns:p14="http://schemas.microsoft.com/office/powerpoint/2010/main" val="266741732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p:cNvSpPr>
          <p:nvPr>
            <p:ph type="title" idx="4294967295"/>
          </p:nvPr>
        </p:nvSpPr>
        <p:spPr/>
        <p:txBody>
          <a:bodyPr/>
          <a:lstStyle/>
          <a:p>
            <a:r>
              <a:rPr lang="en-GB" altLang="en-US" smtClean="0"/>
              <a:t>Physical phenomena</a:t>
            </a:r>
            <a:endParaRPr lang="en-US" altLang="en-US" smtClean="0"/>
          </a:p>
        </p:txBody>
      </p:sp>
      <p:sp>
        <p:nvSpPr>
          <p:cNvPr id="220163" name="Rectangle 3"/>
          <p:cNvSpPr>
            <a:spLocks noGrp="1" noChangeArrowheads="1"/>
          </p:cNvSpPr>
          <p:nvPr>
            <p:ph type="body" idx="4294967295"/>
          </p:nvPr>
        </p:nvSpPr>
        <p:spPr bwMode="auto">
          <a:xfrm>
            <a:off x="514219" y="1120107"/>
            <a:ext cx="8903361" cy="499691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0000" lnSpcReduction="20000"/>
          </a:bodyPr>
          <a:lstStyle/>
          <a:p>
            <a:pPr marL="360000" indent="-360000">
              <a:lnSpc>
                <a:spcPct val="100000"/>
              </a:lnSpc>
              <a:spcBef>
                <a:spcPts val="500"/>
              </a:spcBef>
              <a:spcAft>
                <a:spcPts val="500"/>
              </a:spcAft>
            </a:pPr>
            <a:r>
              <a:rPr lang="en-GB" altLang="en-US" sz="3500" dirty="0" smtClean="0"/>
              <a:t>All physical phenomena involved in severe accidents should be considered as far as they influence the challenge to the </a:t>
            </a:r>
            <a:r>
              <a:rPr lang="en-GB" altLang="en-US" sz="3500" b="1" dirty="0" smtClean="0">
                <a:solidFill>
                  <a:srgbClr val="654A15"/>
                </a:solidFill>
              </a:rPr>
              <a:t>containment integrity</a:t>
            </a:r>
            <a:r>
              <a:rPr lang="en-GB" altLang="en-US" sz="3500" dirty="0" smtClean="0"/>
              <a:t> and the fission product </a:t>
            </a:r>
            <a:r>
              <a:rPr lang="en-GB" altLang="en-US" sz="3500" b="1" dirty="0" smtClean="0">
                <a:solidFill>
                  <a:srgbClr val="654A15"/>
                </a:solidFill>
              </a:rPr>
              <a:t>source terms</a:t>
            </a:r>
            <a:r>
              <a:rPr lang="en-GB" altLang="en-US" sz="3500" dirty="0" smtClean="0"/>
              <a:t>. </a:t>
            </a:r>
          </a:p>
          <a:p>
            <a:pPr marL="360000" indent="-360000">
              <a:lnSpc>
                <a:spcPct val="100000"/>
              </a:lnSpc>
              <a:spcBef>
                <a:spcPts val="500"/>
              </a:spcBef>
              <a:spcAft>
                <a:spcPts val="500"/>
              </a:spcAft>
            </a:pPr>
            <a:r>
              <a:rPr lang="en-GB" altLang="en-US" sz="3500" dirty="0" smtClean="0"/>
              <a:t>A typical list of </a:t>
            </a:r>
            <a:r>
              <a:rPr lang="en-GB" altLang="en-US" sz="3500" b="1" dirty="0" smtClean="0">
                <a:solidFill>
                  <a:srgbClr val="654A15"/>
                </a:solidFill>
              </a:rPr>
              <a:t>physical </a:t>
            </a:r>
            <a:r>
              <a:rPr lang="en-GB" altLang="en-US" sz="3500" b="1" dirty="0" smtClean="0">
                <a:solidFill>
                  <a:srgbClr val="654A15"/>
                </a:solidFill>
              </a:rPr>
              <a:t>phenomena</a:t>
            </a:r>
            <a:r>
              <a:rPr lang="en-GB" altLang="en-US" sz="3500" dirty="0" smtClean="0"/>
              <a:t> to be </a:t>
            </a:r>
            <a:r>
              <a:rPr lang="en-GB" altLang="en-US" sz="3500" b="1" dirty="0" smtClean="0">
                <a:solidFill>
                  <a:srgbClr val="654A15"/>
                </a:solidFill>
              </a:rPr>
              <a:t>considered </a:t>
            </a:r>
            <a:r>
              <a:rPr lang="en-GB" altLang="en-US" sz="3500" dirty="0" smtClean="0"/>
              <a:t>is the following: </a:t>
            </a:r>
          </a:p>
          <a:p>
            <a:pPr marL="720000" lvl="1" indent="-360000">
              <a:lnSpc>
                <a:spcPct val="100000"/>
              </a:lnSpc>
              <a:spcBef>
                <a:spcPts val="200"/>
              </a:spcBef>
              <a:spcAft>
                <a:spcPts val="200"/>
              </a:spcAft>
            </a:pPr>
            <a:r>
              <a:rPr lang="en-GB" altLang="en-US" sz="3200" dirty="0" smtClean="0"/>
              <a:t>Core heat-up, degradation and damage, cladding rupture, hydrogen production by cladding oxidation, and flowing down of corium to the vessel bottom; </a:t>
            </a:r>
          </a:p>
          <a:p>
            <a:pPr marL="720000" lvl="1" indent="-360000">
              <a:lnSpc>
                <a:spcPct val="100000"/>
              </a:lnSpc>
              <a:spcBef>
                <a:spcPts val="200"/>
              </a:spcBef>
              <a:spcAft>
                <a:spcPts val="200"/>
              </a:spcAft>
            </a:pPr>
            <a:r>
              <a:rPr lang="en-GB" altLang="en-US" sz="3200" dirty="0" smtClean="0"/>
              <a:t>Interaction between corium and water in the vessel bottom and in the reactor cavity, in-vessel and ex-vessel steam explosion, blast loads, missile generation, vessel head rupture, interaction between corium and concrete, and non-condensable gas generation; </a:t>
            </a:r>
          </a:p>
          <a:p>
            <a:pPr marL="720000" lvl="1" indent="-360000">
              <a:lnSpc>
                <a:spcPct val="100000"/>
              </a:lnSpc>
              <a:spcBef>
                <a:spcPts val="200"/>
              </a:spcBef>
              <a:spcAft>
                <a:spcPts val="200"/>
              </a:spcAft>
            </a:pPr>
            <a:r>
              <a:rPr lang="en-GB" altLang="en-US" sz="3200" dirty="0" smtClean="0"/>
              <a:t>Containment pressurization, hydrogen combustion in the containment (laminar and turbulent deflagration, detonation</a:t>
            </a:r>
            <a:r>
              <a:rPr lang="en-GB" altLang="en-US" sz="3200" dirty="0" smtClean="0"/>
              <a:t>). </a:t>
            </a:r>
            <a:endParaRPr lang="en-GB" altLang="en-US" sz="3200" dirty="0" smtClean="0"/>
          </a:p>
          <a:p>
            <a:pPr lvl="1" indent="-360000">
              <a:spcBef>
                <a:spcPts val="200"/>
              </a:spcBef>
              <a:spcAft>
                <a:spcPts val="200"/>
              </a:spcAft>
            </a:pPr>
            <a:r>
              <a:rPr lang="en-GB" altLang="en-US" sz="3200" dirty="0" smtClean="0"/>
              <a:t>Vessel bottom rupture, corium dispersal into the containment building</a:t>
            </a:r>
            <a:r>
              <a:rPr lang="en-GB" altLang="en-US" sz="3200" dirty="0"/>
              <a:t>, core catcher behaviour </a:t>
            </a:r>
            <a:r>
              <a:rPr lang="en-GB" altLang="en-US" sz="3200" dirty="0" smtClean="0"/>
              <a:t>(if exists), direct containment </a:t>
            </a:r>
            <a:r>
              <a:rPr lang="en-GB" altLang="en-US" sz="3200" dirty="0" smtClean="0"/>
              <a:t>heating.</a:t>
            </a:r>
            <a:endParaRPr lang="en-US" altLang="en-US" sz="3200"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70</a:t>
            </a:fld>
            <a:endParaRPr lang="en-US" dirty="0"/>
          </a:p>
        </p:txBody>
      </p:sp>
      <p:sp>
        <p:nvSpPr>
          <p:cNvPr id="5" name="Szövegdoboz 4"/>
          <p:cNvSpPr txBox="1"/>
          <p:nvPr/>
        </p:nvSpPr>
        <p:spPr>
          <a:xfrm>
            <a:off x="1313792" y="6209637"/>
            <a:ext cx="7809187" cy="369332"/>
          </a:xfrm>
          <a:prstGeom prst="rect">
            <a:avLst/>
          </a:prstGeom>
          <a:solidFill>
            <a:schemeClr val="accent2">
              <a:lumMod val="40000"/>
              <a:lumOff val="60000"/>
            </a:schemeClr>
          </a:solidFill>
        </p:spPr>
        <p:txBody>
          <a:bodyPr wrap="square" rtlCol="0">
            <a:spAutoFit/>
          </a:bodyPr>
          <a:lstStyle/>
          <a:p>
            <a:pPr algn="ctr"/>
            <a:r>
              <a:rPr lang="en-GB" b="1" dirty="0" smtClean="0"/>
              <a:t>These are topics of severe accident deterministic analyses.</a:t>
            </a:r>
            <a:endParaRPr lang="hu-HU" dirty="0"/>
          </a:p>
        </p:txBody>
      </p:sp>
    </p:spTree>
    <p:extLst>
      <p:ext uri="{BB962C8B-B14F-4D97-AF65-F5344CB8AC3E}">
        <p14:creationId xmlns:p14="http://schemas.microsoft.com/office/powerpoint/2010/main" val="115830227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p:cNvSpPr>
          <p:nvPr>
            <p:ph type="title" idx="4294967295"/>
          </p:nvPr>
        </p:nvSpPr>
        <p:spPr/>
        <p:txBody>
          <a:bodyPr/>
          <a:lstStyle/>
          <a:p>
            <a:r>
              <a:rPr lang="en-GB" altLang="en-US" smtClean="0"/>
              <a:t>Management actions</a:t>
            </a:r>
            <a:endParaRPr lang="en-US" altLang="en-US" smtClean="0"/>
          </a:p>
        </p:txBody>
      </p:sp>
      <p:sp>
        <p:nvSpPr>
          <p:cNvPr id="224259" name="Rectangle 3"/>
          <p:cNvSpPr>
            <a:spLocks noGrp="1" noChangeArrowheads="1"/>
          </p:cNvSpPr>
          <p:nvPr>
            <p:ph type="body" idx="4294967295"/>
          </p:nvPr>
        </p:nvSpPr>
        <p:spPr bwMode="auto">
          <a:xfrm>
            <a:off x="514219" y="1245853"/>
            <a:ext cx="8896482" cy="512341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marL="360000" indent="-360000">
              <a:lnSpc>
                <a:spcPct val="100000"/>
              </a:lnSpc>
              <a:spcBef>
                <a:spcPts val="600"/>
              </a:spcBef>
              <a:spcAft>
                <a:spcPts val="600"/>
              </a:spcAft>
            </a:pPr>
            <a:r>
              <a:rPr lang="en-GB" altLang="en-US" dirty="0" smtClean="0"/>
              <a:t>It is important that </a:t>
            </a:r>
            <a:r>
              <a:rPr lang="en-GB" altLang="en-US" b="1" dirty="0" smtClean="0">
                <a:solidFill>
                  <a:srgbClr val="654A15"/>
                </a:solidFill>
              </a:rPr>
              <a:t>actions </a:t>
            </a:r>
            <a:r>
              <a:rPr lang="en-GB" altLang="en-US" dirty="0" smtClean="0"/>
              <a:t>for severe accident management are reflected in the Level 2 PSA model. </a:t>
            </a:r>
          </a:p>
          <a:p>
            <a:pPr marL="360000" indent="-360000">
              <a:lnSpc>
                <a:spcPct val="100000"/>
              </a:lnSpc>
              <a:spcBef>
                <a:spcPts val="600"/>
              </a:spcBef>
              <a:spcAft>
                <a:spcPts val="600"/>
              </a:spcAft>
            </a:pPr>
            <a:r>
              <a:rPr lang="en-GB" altLang="en-US" dirty="0" smtClean="0"/>
              <a:t>Relevant severe accident </a:t>
            </a:r>
            <a:r>
              <a:rPr lang="en-GB" altLang="en-US" b="1" dirty="0" smtClean="0">
                <a:solidFill>
                  <a:srgbClr val="654A15"/>
                </a:solidFill>
              </a:rPr>
              <a:t>management actions that are not represented in the Level 1 model should be incorporated into the </a:t>
            </a:r>
            <a:r>
              <a:rPr lang="en-GB" altLang="en-US" b="1" dirty="0" smtClean="0">
                <a:solidFill>
                  <a:srgbClr val="654A15"/>
                </a:solidFill>
              </a:rPr>
              <a:t>CET.</a:t>
            </a:r>
            <a:endParaRPr lang="en-GB" altLang="en-US" b="1" dirty="0" smtClean="0">
              <a:solidFill>
                <a:srgbClr val="654A15"/>
              </a:solidFill>
            </a:endParaRPr>
          </a:p>
          <a:p>
            <a:pPr marL="360000" indent="-360000">
              <a:lnSpc>
                <a:spcPct val="100000"/>
              </a:lnSpc>
              <a:spcBef>
                <a:spcPts val="300"/>
              </a:spcBef>
              <a:spcAft>
                <a:spcPts val="300"/>
              </a:spcAft>
            </a:pPr>
            <a:r>
              <a:rPr lang="en-GB" altLang="en-US" dirty="0" smtClean="0"/>
              <a:t>Typically, such actions would be those which are expected later in the chronology of the severe accident sequence, for example,</a:t>
            </a:r>
          </a:p>
          <a:p>
            <a:pPr marL="720000" lvl="1" indent="-360000">
              <a:lnSpc>
                <a:spcPct val="100000"/>
              </a:lnSpc>
              <a:spcBef>
                <a:spcPts val="300"/>
              </a:spcBef>
              <a:spcAft>
                <a:spcPts val="300"/>
              </a:spcAft>
            </a:pPr>
            <a:r>
              <a:rPr lang="en-GB" altLang="en-US" dirty="0" smtClean="0"/>
              <a:t>refilling of steam generators to reduce releases to the environment via damaged steam generator tubes;</a:t>
            </a:r>
          </a:p>
          <a:p>
            <a:pPr marL="720000" lvl="1" indent="-360000">
              <a:lnSpc>
                <a:spcPct val="100000"/>
              </a:lnSpc>
              <a:spcBef>
                <a:spcPts val="300"/>
              </a:spcBef>
              <a:spcAft>
                <a:spcPts val="300"/>
              </a:spcAft>
            </a:pPr>
            <a:r>
              <a:rPr lang="en-GB" altLang="en-US" dirty="0" smtClean="0"/>
              <a:t>restarting the low pressure injection after a high temperature induced break in primary circuit boundaries</a:t>
            </a:r>
          </a:p>
          <a:p>
            <a:pPr marL="720000" lvl="1" indent="-360000">
              <a:lnSpc>
                <a:spcPct val="100000"/>
              </a:lnSpc>
              <a:spcBef>
                <a:spcPts val="300"/>
              </a:spcBef>
              <a:spcAft>
                <a:spcPts val="300"/>
              </a:spcAft>
            </a:pPr>
            <a:r>
              <a:rPr lang="en-GB" altLang="en-US" dirty="0" smtClean="0"/>
              <a:t>filtered venting of the containment and/or continuous heat removal form the containment. </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71</a:t>
            </a:fld>
            <a:endParaRPr lang="en-US" dirty="0"/>
          </a:p>
        </p:txBody>
      </p:sp>
    </p:spTree>
    <p:extLst>
      <p:ext uri="{BB962C8B-B14F-4D97-AF65-F5344CB8AC3E}">
        <p14:creationId xmlns:p14="http://schemas.microsoft.com/office/powerpoint/2010/main" val="5257509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p:cNvSpPr>
          <p:nvPr>
            <p:ph type="title" idx="4294967295"/>
          </p:nvPr>
        </p:nvSpPr>
        <p:spPr/>
        <p:txBody>
          <a:bodyPr/>
          <a:lstStyle/>
          <a:p>
            <a:r>
              <a:rPr lang="en-GB" altLang="en-US" dirty="0" smtClean="0"/>
              <a:t>Source term evaluation</a:t>
            </a:r>
            <a:endParaRPr lang="en-US" altLang="en-US" dirty="0" smtClean="0"/>
          </a:p>
        </p:txBody>
      </p:sp>
      <p:sp>
        <p:nvSpPr>
          <p:cNvPr id="230403" name="Rectangle 3"/>
          <p:cNvSpPr>
            <a:spLocks noGrp="1" noChangeArrowheads="1"/>
          </p:cNvSpPr>
          <p:nvPr>
            <p:ph type="body" idx="4294967295"/>
          </p:nvPr>
        </p:nvSpPr>
        <p:spPr bwMode="auto">
          <a:xfrm>
            <a:off x="514219" y="1177160"/>
            <a:ext cx="8884444" cy="498869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a:spcAft>
                <a:spcPts val="600"/>
              </a:spcAft>
            </a:pPr>
            <a:r>
              <a:rPr lang="en-GB" altLang="en-US" dirty="0"/>
              <a:t>The CET </a:t>
            </a:r>
            <a:r>
              <a:rPr lang="en-GB" altLang="en-US" dirty="0" smtClean="0"/>
              <a:t> provides </a:t>
            </a:r>
            <a:r>
              <a:rPr lang="en-GB" altLang="en-US" dirty="0"/>
              <a:t>the conditional probability </a:t>
            </a:r>
            <a:r>
              <a:rPr lang="en-GB" altLang="en-US" dirty="0" smtClean="0"/>
              <a:t>of a </a:t>
            </a:r>
            <a:r>
              <a:rPr lang="en-GB" altLang="en-US" b="1" dirty="0">
                <a:solidFill>
                  <a:srgbClr val="654A15"/>
                </a:solidFill>
              </a:rPr>
              <a:t>containment failure</a:t>
            </a:r>
            <a:r>
              <a:rPr lang="en-GB" altLang="en-US" dirty="0"/>
              <a:t> </a:t>
            </a:r>
            <a:r>
              <a:rPr lang="en-GB" altLang="en-US" dirty="0" smtClean="0"/>
              <a:t>mode, </a:t>
            </a:r>
            <a:r>
              <a:rPr lang="en-GB" altLang="en-US" dirty="0"/>
              <a:t>given an initial PDS.</a:t>
            </a:r>
          </a:p>
          <a:p>
            <a:pPr marL="360000" indent="-360000">
              <a:lnSpc>
                <a:spcPct val="100000"/>
              </a:lnSpc>
              <a:spcBef>
                <a:spcPts val="600"/>
              </a:spcBef>
              <a:spcAft>
                <a:spcPts val="600"/>
              </a:spcAft>
            </a:pPr>
            <a:r>
              <a:rPr lang="en-GB" altLang="en-US" dirty="0" smtClean="0"/>
              <a:t>The CET </a:t>
            </a:r>
            <a:r>
              <a:rPr lang="en-GB" altLang="en-US" dirty="0" smtClean="0"/>
              <a:t> produces </a:t>
            </a:r>
            <a:r>
              <a:rPr lang="en-GB" altLang="en-US" dirty="0" smtClean="0"/>
              <a:t>a </a:t>
            </a:r>
            <a:r>
              <a:rPr lang="en-GB" altLang="en-US" b="1" dirty="0" smtClean="0">
                <a:solidFill>
                  <a:srgbClr val="654A15"/>
                </a:solidFill>
              </a:rPr>
              <a:t>large number of end states</a:t>
            </a:r>
            <a:r>
              <a:rPr lang="en-GB" altLang="en-US" dirty="0" smtClean="0"/>
              <a:t>, some of which are either identical or similar in terms of key release attributes.</a:t>
            </a:r>
          </a:p>
          <a:p>
            <a:pPr marL="360000" indent="-360000">
              <a:lnSpc>
                <a:spcPct val="100000"/>
              </a:lnSpc>
              <a:spcBef>
                <a:spcPts val="600"/>
              </a:spcBef>
              <a:spcAft>
                <a:spcPts val="600"/>
              </a:spcAft>
            </a:pPr>
            <a:r>
              <a:rPr lang="en-GB" altLang="en-US" dirty="0" smtClean="0"/>
              <a:t>The end states are often </a:t>
            </a:r>
            <a:r>
              <a:rPr lang="en-GB" altLang="en-US" b="1" dirty="0" smtClean="0">
                <a:solidFill>
                  <a:srgbClr val="654A15"/>
                </a:solidFill>
              </a:rPr>
              <a:t>grouped </a:t>
            </a:r>
            <a:r>
              <a:rPr lang="en-GB" altLang="en-US" b="1" dirty="0" smtClean="0">
                <a:solidFill>
                  <a:srgbClr val="654A15"/>
                </a:solidFill>
              </a:rPr>
              <a:t>into </a:t>
            </a:r>
            <a:r>
              <a:rPr lang="en-GB" altLang="en-US" b="1" dirty="0" smtClean="0">
                <a:solidFill>
                  <a:srgbClr val="654A15"/>
                </a:solidFill>
              </a:rPr>
              <a:t>release categories</a:t>
            </a:r>
            <a:r>
              <a:rPr lang="en-GB" altLang="en-US" dirty="0" smtClean="0"/>
              <a:t>. </a:t>
            </a:r>
          </a:p>
          <a:p>
            <a:pPr>
              <a:spcAft>
                <a:spcPts val="600"/>
              </a:spcAft>
            </a:pPr>
            <a:r>
              <a:rPr lang="en-GB" altLang="en-US" dirty="0"/>
              <a:t>The group </a:t>
            </a:r>
            <a:r>
              <a:rPr lang="en-GB" altLang="en-US" dirty="0" smtClean="0"/>
              <a:t>of </a:t>
            </a:r>
            <a:r>
              <a:rPr lang="en-GB" altLang="en-US" dirty="0"/>
              <a:t>CET </a:t>
            </a:r>
            <a:r>
              <a:rPr lang="en-GB" altLang="en-US" dirty="0" smtClean="0"/>
              <a:t> in </a:t>
            </a:r>
            <a:r>
              <a:rPr lang="en-GB" altLang="en-US" dirty="0" smtClean="0"/>
              <a:t>a </a:t>
            </a:r>
            <a:r>
              <a:rPr lang="en-GB" altLang="en-US" b="1" dirty="0" smtClean="0">
                <a:solidFill>
                  <a:schemeClr val="accent2">
                    <a:lumMod val="50000"/>
                  </a:schemeClr>
                </a:solidFill>
              </a:rPr>
              <a:t>release category </a:t>
            </a:r>
            <a:r>
              <a:rPr lang="en-GB" altLang="en-US" dirty="0" smtClean="0"/>
              <a:t>is defined so that the end states are expected to have </a:t>
            </a:r>
            <a:r>
              <a:rPr lang="en-GB" altLang="en-US" b="1" dirty="0" smtClean="0">
                <a:solidFill>
                  <a:srgbClr val="654A15"/>
                </a:solidFill>
              </a:rPr>
              <a:t>similar radiological characteristics, </a:t>
            </a:r>
            <a:r>
              <a:rPr lang="en-GB" altLang="en-US" dirty="0" smtClean="0"/>
              <a:t>thus similar potential off-site consequences. (</a:t>
            </a:r>
            <a:r>
              <a:rPr lang="en-GB" altLang="en-US" b="1" dirty="0" smtClean="0">
                <a:solidFill>
                  <a:srgbClr val="C00000"/>
                </a:solidFill>
                <a:latin typeface="Calibri"/>
                <a:cs typeface="Calibri"/>
              </a:rPr>
              <a:t>→</a:t>
            </a:r>
            <a:r>
              <a:rPr lang="en-GB" altLang="en-US" dirty="0" smtClean="0">
                <a:solidFill>
                  <a:srgbClr val="C00000"/>
                </a:solidFill>
                <a:latin typeface="Calibri"/>
                <a:cs typeface="Calibri"/>
              </a:rPr>
              <a:t> Level 3 PSA</a:t>
            </a:r>
            <a:r>
              <a:rPr lang="en-GB" altLang="en-US" dirty="0" smtClean="0">
                <a:latin typeface="Calibri"/>
                <a:cs typeface="Calibri"/>
              </a:rPr>
              <a:t>)</a:t>
            </a:r>
            <a:endParaRPr lang="en-US" altLang="en-US" sz="2400"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72</a:t>
            </a:fld>
            <a:endParaRPr lang="en-US" dirty="0"/>
          </a:p>
        </p:txBody>
      </p:sp>
    </p:spTree>
    <p:extLst>
      <p:ext uri="{BB962C8B-B14F-4D97-AF65-F5344CB8AC3E}">
        <p14:creationId xmlns:p14="http://schemas.microsoft.com/office/powerpoint/2010/main" val="395757955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p:cNvSpPr>
          <p:nvPr>
            <p:ph type="title" idx="4294967295"/>
          </p:nvPr>
        </p:nvSpPr>
        <p:spPr/>
        <p:txBody>
          <a:bodyPr/>
          <a:lstStyle/>
          <a:p>
            <a:r>
              <a:rPr lang="en-GB" altLang="en-US" dirty="0" smtClean="0"/>
              <a:t>Treatment of </a:t>
            </a:r>
            <a:r>
              <a:rPr lang="en-GB" altLang="en-US" dirty="0"/>
              <a:t>uncertainties </a:t>
            </a:r>
            <a:endParaRPr lang="en-US" altLang="en-US" dirty="0" smtClean="0"/>
          </a:p>
        </p:txBody>
      </p:sp>
      <p:sp>
        <p:nvSpPr>
          <p:cNvPr id="240643" name="Rectangle 3"/>
          <p:cNvSpPr>
            <a:spLocks noGrp="1" noChangeArrowheads="1"/>
          </p:cNvSpPr>
          <p:nvPr>
            <p:ph type="body" idx="4294967295"/>
          </p:nvPr>
        </p:nvSpPr>
        <p:spPr bwMode="auto">
          <a:xfrm>
            <a:off x="514219" y="1484314"/>
            <a:ext cx="9061582" cy="46815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10000"/>
          </a:bodyPr>
          <a:lstStyle/>
          <a:p>
            <a:pPr marL="360000" indent="-360000">
              <a:lnSpc>
                <a:spcPct val="100000"/>
              </a:lnSpc>
              <a:spcBef>
                <a:spcPts val="600"/>
              </a:spcBef>
              <a:spcAft>
                <a:spcPts val="600"/>
              </a:spcAft>
            </a:pPr>
            <a:r>
              <a:rPr lang="en-GB" altLang="en-US" dirty="0" smtClean="0"/>
              <a:t>Similar to Level-1 PSA the Level 2 PSA analysts should identify the </a:t>
            </a:r>
            <a:r>
              <a:rPr lang="en-GB" altLang="en-US" b="1" dirty="0" smtClean="0">
                <a:solidFill>
                  <a:srgbClr val="654A15"/>
                </a:solidFill>
              </a:rPr>
              <a:t>dominant sources</a:t>
            </a:r>
            <a:r>
              <a:rPr lang="en-GB" altLang="en-US" dirty="0" smtClean="0"/>
              <a:t> of uncertainty in the analysis and should </a:t>
            </a:r>
            <a:r>
              <a:rPr lang="en-GB" altLang="en-US" b="1" dirty="0" smtClean="0">
                <a:solidFill>
                  <a:srgbClr val="654A15"/>
                </a:solidFill>
              </a:rPr>
              <a:t>quantitatively characterize</a:t>
            </a:r>
            <a:r>
              <a:rPr lang="en-GB" altLang="en-US" dirty="0" smtClean="0"/>
              <a:t> the</a:t>
            </a:r>
            <a:r>
              <a:rPr lang="en-GB" altLang="en-US" b="1" dirty="0" smtClean="0">
                <a:solidFill>
                  <a:srgbClr val="654A15"/>
                </a:solidFill>
              </a:rPr>
              <a:t> effects </a:t>
            </a:r>
            <a:r>
              <a:rPr lang="en-GB" altLang="en-US" dirty="0" smtClean="0"/>
              <a:t>of these uncertainties on the baseline (point estimate) results that is typically accomplished using sensitivity analysis and uncertainty analysis.</a:t>
            </a:r>
          </a:p>
          <a:p>
            <a:pPr marL="360000" indent="-360000">
              <a:lnSpc>
                <a:spcPct val="100000"/>
              </a:lnSpc>
              <a:spcBef>
                <a:spcPts val="600"/>
              </a:spcBef>
              <a:spcAft>
                <a:spcPts val="600"/>
              </a:spcAft>
            </a:pPr>
            <a:endParaRPr lang="en-GB" altLang="en-US" dirty="0" smtClean="0"/>
          </a:p>
          <a:p>
            <a:pPr marL="360000" indent="-360000">
              <a:lnSpc>
                <a:spcPct val="100000"/>
              </a:lnSpc>
              <a:spcBef>
                <a:spcPts val="600"/>
              </a:spcBef>
              <a:spcAft>
                <a:spcPts val="600"/>
              </a:spcAft>
            </a:pPr>
            <a:r>
              <a:rPr lang="en-GB" altLang="en-US" dirty="0" smtClean="0"/>
              <a:t>The sources of uncertainty in a Level 2 PSA are </a:t>
            </a:r>
            <a:r>
              <a:rPr lang="en-GB" altLang="en-US" b="1" dirty="0" smtClean="0">
                <a:solidFill>
                  <a:srgbClr val="654A15"/>
                </a:solidFill>
              </a:rPr>
              <a:t>numerou</a:t>
            </a:r>
            <a:r>
              <a:rPr lang="en-GB" altLang="en-US" b="1" dirty="0">
                <a:solidFill>
                  <a:srgbClr val="654A15"/>
                </a:solidFill>
              </a:rPr>
              <a:t>s</a:t>
            </a:r>
            <a:r>
              <a:rPr lang="en-GB" altLang="en-US" dirty="0" smtClean="0"/>
              <a:t> and it is </a:t>
            </a:r>
            <a:r>
              <a:rPr lang="en-GB" altLang="en-US" b="1" dirty="0" smtClean="0">
                <a:solidFill>
                  <a:srgbClr val="654A15"/>
                </a:solidFill>
              </a:rPr>
              <a:t>impractical to address all</a:t>
            </a:r>
            <a:r>
              <a:rPr lang="en-GB" altLang="en-US" dirty="0" smtClean="0"/>
              <a:t> of them quantitatively.</a:t>
            </a:r>
          </a:p>
        </p:txBody>
      </p:sp>
      <p:sp>
        <p:nvSpPr>
          <p:cNvPr id="2" name="Dia számának helye 1"/>
          <p:cNvSpPr>
            <a:spLocks noGrp="1"/>
          </p:cNvSpPr>
          <p:nvPr>
            <p:ph type="sldNum" sz="quarter" idx="12"/>
          </p:nvPr>
        </p:nvSpPr>
        <p:spPr/>
        <p:txBody>
          <a:bodyPr/>
          <a:lstStyle/>
          <a:p>
            <a:fld id="{23A0628E-C12F-4F8C-9895-BCD5E30100D3}" type="slidenum">
              <a:rPr lang="en-US" smtClean="0"/>
              <a:pPr/>
              <a:t>73</a:t>
            </a:fld>
            <a:endParaRPr lang="en-US" dirty="0"/>
          </a:p>
        </p:txBody>
      </p:sp>
    </p:spTree>
    <p:extLst>
      <p:ext uri="{BB962C8B-B14F-4D97-AF65-F5344CB8AC3E}">
        <p14:creationId xmlns:p14="http://schemas.microsoft.com/office/powerpoint/2010/main" val="144093133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p:cNvSpPr>
          <p:nvPr>
            <p:ph type="title" idx="4294967295"/>
          </p:nvPr>
        </p:nvSpPr>
        <p:spPr/>
        <p:txBody>
          <a:bodyPr/>
          <a:lstStyle/>
          <a:p>
            <a:r>
              <a:rPr lang="en-GB" altLang="en-US" smtClean="0"/>
              <a:t>Presentation of Level-2 PSA results</a:t>
            </a:r>
            <a:endParaRPr lang="en-US" altLang="en-US" smtClean="0"/>
          </a:p>
        </p:txBody>
      </p:sp>
      <p:sp>
        <p:nvSpPr>
          <p:cNvPr id="242691" name="Rectangle 3"/>
          <p:cNvSpPr>
            <a:spLocks noGrp="1" noChangeArrowheads="1"/>
          </p:cNvSpPr>
          <p:nvPr>
            <p:ph type="body" idx="4294967295"/>
          </p:nvPr>
        </p:nvSpPr>
        <p:spPr bwMode="auto">
          <a:xfrm>
            <a:off x="514218" y="1279777"/>
            <a:ext cx="9092538" cy="474804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360000" indent="-360000">
              <a:lnSpc>
                <a:spcPct val="100000"/>
              </a:lnSpc>
              <a:spcBef>
                <a:spcPts val="300"/>
              </a:spcBef>
              <a:spcAft>
                <a:spcPts val="300"/>
              </a:spcAft>
            </a:pPr>
            <a:r>
              <a:rPr lang="en-GB" altLang="en-US" b="1" dirty="0" smtClean="0">
                <a:solidFill>
                  <a:srgbClr val="654A15"/>
                </a:solidFill>
              </a:rPr>
              <a:t>Quantitative measures</a:t>
            </a:r>
            <a:r>
              <a:rPr lang="en-GB" altLang="en-US" dirty="0" smtClean="0"/>
              <a:t> of plant response to severe accidents include:</a:t>
            </a:r>
          </a:p>
          <a:p>
            <a:pPr marL="720000" lvl="1" indent="-360000">
              <a:lnSpc>
                <a:spcPct val="100000"/>
              </a:lnSpc>
              <a:spcBef>
                <a:spcPts val="0"/>
              </a:spcBef>
              <a:spcAft>
                <a:spcPts val="100"/>
              </a:spcAft>
            </a:pPr>
            <a:r>
              <a:rPr lang="en-GB" altLang="en-US" b="1" dirty="0" smtClean="0">
                <a:solidFill>
                  <a:srgbClr val="654A15"/>
                </a:solidFill>
              </a:rPr>
              <a:t>Containment performance</a:t>
            </a:r>
            <a:r>
              <a:rPr lang="en-GB" altLang="en-US" dirty="0" smtClean="0"/>
              <a:t>:</a:t>
            </a:r>
            <a:endParaRPr lang="en-GB" altLang="ja-JP" dirty="0" smtClean="0"/>
          </a:p>
          <a:p>
            <a:pPr marL="1080000" lvl="2" indent="-288000">
              <a:lnSpc>
                <a:spcPct val="100000"/>
              </a:lnSpc>
              <a:spcBef>
                <a:spcPts val="0"/>
              </a:spcBef>
              <a:spcAft>
                <a:spcPts val="200"/>
              </a:spcAft>
            </a:pPr>
            <a:r>
              <a:rPr lang="en-GB" altLang="ja-JP" dirty="0" smtClean="0"/>
              <a:t>Conditional probability of containment failure by “mode” (time, size &amp; location).</a:t>
            </a:r>
          </a:p>
          <a:p>
            <a:pPr marL="720000" lvl="1" indent="-360000">
              <a:lnSpc>
                <a:spcPct val="100000"/>
              </a:lnSpc>
              <a:spcBef>
                <a:spcPts val="300"/>
              </a:spcBef>
              <a:spcAft>
                <a:spcPts val="100"/>
              </a:spcAft>
            </a:pPr>
            <a:r>
              <a:rPr lang="en-GB" altLang="ja-JP" b="1" dirty="0" smtClean="0">
                <a:solidFill>
                  <a:srgbClr val="654A15"/>
                </a:solidFill>
              </a:rPr>
              <a:t>Source term:</a:t>
            </a:r>
          </a:p>
          <a:p>
            <a:pPr marL="1080000" lvl="2" indent="-288000">
              <a:lnSpc>
                <a:spcPct val="100000"/>
              </a:lnSpc>
              <a:spcBef>
                <a:spcPts val="0"/>
              </a:spcBef>
              <a:spcAft>
                <a:spcPts val="200"/>
              </a:spcAft>
            </a:pPr>
            <a:r>
              <a:rPr lang="en-GB" altLang="ja-JP" dirty="0" smtClean="0"/>
              <a:t>Probability of exceedance for source terms of various magnitude,</a:t>
            </a:r>
          </a:p>
          <a:p>
            <a:pPr marL="1080000" lvl="2" indent="-288000">
              <a:lnSpc>
                <a:spcPct val="100000"/>
              </a:lnSpc>
              <a:spcBef>
                <a:spcPts val="0"/>
              </a:spcBef>
              <a:spcAft>
                <a:spcPts val="200"/>
              </a:spcAft>
            </a:pPr>
            <a:r>
              <a:rPr lang="en-GB" altLang="ja-JP" dirty="0" smtClean="0"/>
              <a:t>Frequency of a release greater than a criterion (For example, “large early” release as defined in by regulators in the USA or the U.K).</a:t>
            </a:r>
            <a:endParaRPr lang="en-GB" altLang="ja-JP" b="1" dirty="0" smtClean="0"/>
          </a:p>
          <a:p>
            <a:pPr marL="0" indent="0">
              <a:lnSpc>
                <a:spcPct val="100000"/>
              </a:lnSpc>
              <a:spcBef>
                <a:spcPts val="800"/>
              </a:spcBef>
              <a:spcAft>
                <a:spcPts val="400"/>
              </a:spcAft>
              <a:buFont typeface="Arial" panose="020B0604020202020204" pitchFamily="34" charset="0"/>
              <a:buNone/>
            </a:pPr>
            <a:r>
              <a:rPr lang="en-GB" altLang="ja-JP" b="1" u="sng" dirty="0" smtClean="0"/>
              <a:t>Containment performance results</a:t>
            </a:r>
            <a:endParaRPr lang="sl-SI" altLang="ja-JP" b="1" u="sng" dirty="0" smtClean="0"/>
          </a:p>
          <a:p>
            <a:pPr marL="360000" indent="-360000">
              <a:lnSpc>
                <a:spcPct val="100000"/>
              </a:lnSpc>
              <a:spcBef>
                <a:spcPts val="600"/>
              </a:spcBef>
              <a:spcAft>
                <a:spcPts val="600"/>
              </a:spcAft>
            </a:pPr>
            <a:r>
              <a:rPr lang="en-GB" altLang="ja-JP" dirty="0" smtClean="0"/>
              <a:t>The next figure shows the example of the presentation of the results of </a:t>
            </a:r>
            <a:r>
              <a:rPr lang="en-GB" altLang="ja-JP" b="1" dirty="0" smtClean="0">
                <a:solidFill>
                  <a:srgbClr val="654A15"/>
                </a:solidFill>
              </a:rPr>
              <a:t>containment performance</a:t>
            </a:r>
            <a:r>
              <a:rPr lang="en-GB" altLang="ja-JP" dirty="0" smtClean="0"/>
              <a:t>. The breakdown of various containment failure modes could be provided:</a:t>
            </a:r>
          </a:p>
          <a:p>
            <a:pPr marL="720000" lvl="1" indent="-360000">
              <a:lnSpc>
                <a:spcPct val="100000"/>
              </a:lnSpc>
              <a:spcBef>
                <a:spcPts val="0"/>
              </a:spcBef>
              <a:spcAft>
                <a:spcPts val="100"/>
              </a:spcAft>
            </a:pPr>
            <a:r>
              <a:rPr lang="en-GB" altLang="ja-JP" dirty="0" smtClean="0"/>
              <a:t>Across total core damage frequency;</a:t>
            </a:r>
          </a:p>
          <a:p>
            <a:pPr marL="720000" lvl="1" indent="-360000">
              <a:lnSpc>
                <a:spcPct val="100000"/>
              </a:lnSpc>
              <a:spcBef>
                <a:spcPts val="0"/>
              </a:spcBef>
              <a:spcAft>
                <a:spcPts val="100"/>
              </a:spcAft>
            </a:pPr>
            <a:r>
              <a:rPr lang="en-GB" altLang="ja-JP" dirty="0" smtClean="0"/>
              <a:t>For each PDS;</a:t>
            </a:r>
          </a:p>
          <a:p>
            <a:pPr marL="720000" lvl="1" indent="-360000">
              <a:lnSpc>
                <a:spcPct val="100000"/>
              </a:lnSpc>
              <a:spcBef>
                <a:spcPts val="0"/>
              </a:spcBef>
              <a:spcAft>
                <a:spcPts val="100"/>
              </a:spcAft>
            </a:pPr>
            <a:r>
              <a:rPr lang="en-GB" altLang="ja-JP" dirty="0" smtClean="0"/>
              <a:t>For a specific accident sequence.</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74</a:t>
            </a:fld>
            <a:endParaRPr lang="en-US" dirty="0"/>
          </a:p>
        </p:txBody>
      </p:sp>
    </p:spTree>
    <p:extLst>
      <p:ext uri="{BB962C8B-B14F-4D97-AF65-F5344CB8AC3E}">
        <p14:creationId xmlns:p14="http://schemas.microsoft.com/office/powerpoint/2010/main" val="308852690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p:cNvSpPr>
          <p:nvPr>
            <p:ph type="title" idx="4294967295"/>
          </p:nvPr>
        </p:nvSpPr>
        <p:spPr/>
        <p:txBody>
          <a:bodyPr/>
          <a:lstStyle/>
          <a:p>
            <a:r>
              <a:rPr lang="en-GB" altLang="en-US" dirty="0" smtClean="0"/>
              <a:t>Containment performance results (example)</a:t>
            </a:r>
            <a:endParaRPr lang="en-US" altLang="en-US" dirty="0" smtClean="0"/>
          </a:p>
        </p:txBody>
      </p:sp>
      <p:sp>
        <p:nvSpPr>
          <p:cNvPr id="244741" name="Rectangle 5"/>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pic>
        <p:nvPicPr>
          <p:cNvPr id="24474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497" y="1282261"/>
            <a:ext cx="8922521" cy="4852377"/>
          </a:xfrm>
          <a:prstGeom prst="rect">
            <a:avLst/>
          </a:prstGeom>
          <a:noFill/>
          <a:extLst>
            <a:ext uri="{909E8E84-426E-40DD-AFC4-6F175D3DCCD1}">
              <a14:hiddenFill xmlns:a14="http://schemas.microsoft.com/office/drawing/2010/main">
                <a:solidFill>
                  <a:srgbClr val="FFFFFF"/>
                </a:solidFill>
              </a14:hiddenFill>
            </a:ext>
          </a:extLst>
        </p:spPr>
      </p:pic>
      <p:sp>
        <p:nvSpPr>
          <p:cNvPr id="244742" name="Rectangle 6"/>
          <p:cNvSpPr>
            <a:spLocks noChangeArrowheads="1"/>
          </p:cNvSpPr>
          <p:nvPr/>
        </p:nvSpPr>
        <p:spPr bwMode="auto">
          <a:xfrm>
            <a:off x="0" y="15203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75</a:t>
            </a:fld>
            <a:endParaRPr lang="en-US" dirty="0"/>
          </a:p>
        </p:txBody>
      </p:sp>
    </p:spTree>
    <p:extLst>
      <p:ext uri="{BB962C8B-B14F-4D97-AF65-F5344CB8AC3E}">
        <p14:creationId xmlns:p14="http://schemas.microsoft.com/office/powerpoint/2010/main" val="355135451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p:cNvSpPr>
          <p:nvPr>
            <p:ph type="title" idx="4294967295"/>
          </p:nvPr>
        </p:nvSpPr>
        <p:spPr/>
        <p:txBody>
          <a:bodyPr/>
          <a:lstStyle/>
          <a:p>
            <a:r>
              <a:rPr lang="en-GB" altLang="en-US" dirty="0" smtClean="0"/>
              <a:t>Presentation of Level-2 PSA </a:t>
            </a:r>
            <a:r>
              <a:rPr lang="en-GB" altLang="en-US" dirty="0"/>
              <a:t>results ‒ cont.</a:t>
            </a:r>
            <a:endParaRPr lang="en-US" altLang="en-US" dirty="0" smtClean="0"/>
          </a:p>
        </p:txBody>
      </p:sp>
      <p:sp>
        <p:nvSpPr>
          <p:cNvPr id="246787"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a:bodyPr>
          <a:lstStyle/>
          <a:p>
            <a:pPr marL="0" indent="0">
              <a:lnSpc>
                <a:spcPct val="100000"/>
              </a:lnSpc>
              <a:spcBef>
                <a:spcPts val="0"/>
              </a:spcBef>
              <a:spcAft>
                <a:spcPts val="1000"/>
              </a:spcAft>
              <a:buFont typeface="Arial" panose="020B0604020202020204" pitchFamily="34" charset="0"/>
              <a:buNone/>
            </a:pPr>
            <a:r>
              <a:rPr lang="en-GB" altLang="en-US" b="1" u="sng" dirty="0" smtClean="0"/>
              <a:t>Source terms results </a:t>
            </a:r>
          </a:p>
          <a:p>
            <a:pPr marL="360000" indent="-360000">
              <a:lnSpc>
                <a:spcPct val="100000"/>
              </a:lnSpc>
              <a:spcBef>
                <a:spcPts val="600"/>
              </a:spcBef>
              <a:spcAft>
                <a:spcPts val="600"/>
              </a:spcAft>
            </a:pPr>
            <a:r>
              <a:rPr lang="en-GB" altLang="en-US" dirty="0" smtClean="0"/>
              <a:t>The next figure presents the example of the presentation of the results of </a:t>
            </a:r>
            <a:r>
              <a:rPr lang="en-GB" altLang="en-US" b="1" dirty="0" smtClean="0">
                <a:solidFill>
                  <a:srgbClr val="654A15"/>
                </a:solidFill>
              </a:rPr>
              <a:t>source terms analysis</a:t>
            </a:r>
            <a:r>
              <a:rPr lang="en-GB" altLang="en-US" dirty="0" smtClean="0"/>
              <a:t>. </a:t>
            </a:r>
          </a:p>
          <a:p>
            <a:pPr marL="360000" indent="-360000">
              <a:lnSpc>
                <a:spcPct val="100000"/>
              </a:lnSpc>
              <a:spcBef>
                <a:spcPts val="600"/>
              </a:spcBef>
              <a:spcAft>
                <a:spcPts val="600"/>
              </a:spcAft>
            </a:pPr>
            <a:r>
              <a:rPr lang="en-GB" altLang="en-US" dirty="0" smtClean="0"/>
              <a:t>There are many ways to describe source term results:</a:t>
            </a:r>
          </a:p>
          <a:p>
            <a:pPr marL="720000" lvl="1" indent="-360000">
              <a:lnSpc>
                <a:spcPct val="100000"/>
              </a:lnSpc>
              <a:spcBef>
                <a:spcPts val="300"/>
              </a:spcBef>
              <a:spcAft>
                <a:spcPts val="300"/>
              </a:spcAft>
            </a:pPr>
            <a:r>
              <a:rPr lang="en-GB" altLang="en-US" dirty="0" smtClean="0"/>
              <a:t>Frequency of exceeding different release magnitude (see next figure);</a:t>
            </a:r>
          </a:p>
          <a:p>
            <a:pPr marL="720000" lvl="1" indent="-360000">
              <a:lnSpc>
                <a:spcPct val="100000"/>
              </a:lnSpc>
              <a:spcBef>
                <a:spcPts val="300"/>
              </a:spcBef>
              <a:spcAft>
                <a:spcPts val="300"/>
              </a:spcAft>
            </a:pPr>
            <a:r>
              <a:rPr lang="en-GB" altLang="en-US" dirty="0" smtClean="0"/>
              <a:t>Conditional probability of a “large” release (for each PDS or for a specific containment failure mode.</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76</a:t>
            </a:fld>
            <a:endParaRPr lang="en-US" dirty="0"/>
          </a:p>
        </p:txBody>
      </p:sp>
    </p:spTree>
    <p:extLst>
      <p:ext uri="{BB962C8B-B14F-4D97-AF65-F5344CB8AC3E}">
        <p14:creationId xmlns:p14="http://schemas.microsoft.com/office/powerpoint/2010/main" val="263141481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p:cNvSpPr>
          <p:nvPr>
            <p:ph type="title" idx="4294967295"/>
          </p:nvPr>
        </p:nvSpPr>
        <p:spPr/>
        <p:txBody>
          <a:bodyPr/>
          <a:lstStyle/>
          <a:p>
            <a:r>
              <a:rPr lang="en-GB" altLang="en-US" smtClean="0"/>
              <a:t>Source term results</a:t>
            </a:r>
            <a:endParaRPr lang="en-US" altLang="en-US" smtClean="0"/>
          </a:p>
        </p:txBody>
      </p:sp>
      <p:sp>
        <p:nvSpPr>
          <p:cNvPr id="248837" name="Rectangle 5"/>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pic>
        <p:nvPicPr>
          <p:cNvPr id="24883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7482" y="1495258"/>
            <a:ext cx="5473599" cy="4555715"/>
          </a:xfrm>
          <a:prstGeom prst="rect">
            <a:avLst/>
          </a:prstGeom>
          <a:noFill/>
          <a:extLst>
            <a:ext uri="{909E8E84-426E-40DD-AFC4-6F175D3DCCD1}">
              <a14:hiddenFill xmlns:a14="http://schemas.microsoft.com/office/drawing/2010/main">
                <a:solidFill>
                  <a:srgbClr val="FFFFFF"/>
                </a:solidFill>
              </a14:hiddenFill>
            </a:ext>
          </a:extLst>
        </p:spPr>
      </p:pic>
      <p:sp>
        <p:nvSpPr>
          <p:cNvPr id="248838" name="Rectangle 6"/>
          <p:cNvSpPr>
            <a:spLocks noChangeArrowheads="1"/>
          </p:cNvSpPr>
          <p:nvPr/>
        </p:nvSpPr>
        <p:spPr bwMode="auto">
          <a:xfrm>
            <a:off x="0" y="23204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latin typeface="Calibri" panose="020F0502020204030204" pitchFamily="34" charset="0"/>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77</a:t>
            </a:fld>
            <a:endParaRPr lang="en-US" dirty="0"/>
          </a:p>
        </p:txBody>
      </p:sp>
      <p:sp>
        <p:nvSpPr>
          <p:cNvPr id="7" name="Szövegdoboz 6"/>
          <p:cNvSpPr txBox="1"/>
          <p:nvPr/>
        </p:nvSpPr>
        <p:spPr>
          <a:xfrm>
            <a:off x="8628992" y="5959366"/>
            <a:ext cx="641131" cy="646331"/>
          </a:xfrm>
          <a:prstGeom prst="rect">
            <a:avLst/>
          </a:prstGeom>
          <a:solidFill>
            <a:schemeClr val="accent1">
              <a:alpha val="45000"/>
            </a:schemeClr>
          </a:solidFill>
        </p:spPr>
        <p:txBody>
          <a:bodyPr wrap="square" rtlCol="0">
            <a:spAutoFit/>
          </a:bodyPr>
          <a:lstStyle/>
          <a:p>
            <a:r>
              <a:rPr lang="en-US" sz="3600" b="1" i="1" dirty="0" smtClean="0">
                <a:latin typeface="Britannic Bold" panose="020B0903060703020204" pitchFamily="34" charset="0"/>
                <a:hlinkClick r:id="rId4" action="ppaction://hlinksldjump"/>
              </a:rPr>
              <a:t>Q</a:t>
            </a:r>
            <a:endParaRPr lang="hu-HU" sz="3600" b="1" i="1" dirty="0">
              <a:latin typeface="Britannic Bold" panose="020B0903060703020204" pitchFamily="34" charset="0"/>
            </a:endParaRPr>
          </a:p>
        </p:txBody>
      </p:sp>
    </p:spTree>
    <p:extLst>
      <p:ext uri="{BB962C8B-B14F-4D97-AF65-F5344CB8AC3E}">
        <p14:creationId xmlns:p14="http://schemas.microsoft.com/office/powerpoint/2010/main" val="327048628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rmAutofit/>
          </a:bodyPr>
          <a:lstStyle/>
          <a:p>
            <a:r>
              <a:rPr lang="en-GB" altLang="en-US" dirty="0" smtClean="0"/>
              <a:t>LEVEL 3 PSA </a:t>
            </a:r>
          </a:p>
        </p:txBody>
      </p:sp>
      <p:sp>
        <p:nvSpPr>
          <p:cNvPr id="3" name="Content Placeholder 2"/>
          <p:cNvSpPr>
            <a:spLocks noGrp="1"/>
          </p:cNvSpPr>
          <p:nvPr>
            <p:ph idx="4294967295"/>
          </p:nvPr>
        </p:nvSpPr>
        <p:spPr>
          <a:xfrm>
            <a:off x="514219" y="1484313"/>
            <a:ext cx="8884444" cy="4286742"/>
          </a:xfrm>
          <a:prstGeom prst="rect">
            <a:avLst/>
          </a:prstGeom>
          <a:solidFill>
            <a:srgbClr val="FFFFCC"/>
          </a:solidFill>
          <a:ln w="19050">
            <a:solidFill>
              <a:srgbClr val="FF9900"/>
            </a:solidFill>
          </a:ln>
        </p:spPr>
        <p:txBody>
          <a:bodyPr lIns="288000" tIns="288000" rIns="288000" bIns="288000">
            <a:spAutoFit/>
          </a:bodyPr>
          <a:lstStyle/>
          <a:p>
            <a:pPr marL="381000" indent="-381000">
              <a:lnSpc>
                <a:spcPct val="100000"/>
              </a:lnSpc>
              <a:spcBef>
                <a:spcPct val="50000"/>
              </a:spcBef>
              <a:buClr>
                <a:srgbClr val="317DBF"/>
              </a:buClr>
              <a:buNone/>
            </a:pPr>
            <a:r>
              <a:rPr lang="en-GB" altLang="en-US" sz="2800" dirty="0"/>
              <a:t>Learning objectives</a:t>
            </a:r>
          </a:p>
          <a:p>
            <a:pPr marL="381000" indent="-381000" algn="just" eaLnBrk="0" hangingPunct="0">
              <a:lnSpc>
                <a:spcPct val="100000"/>
              </a:lnSpc>
              <a:spcBef>
                <a:spcPts val="1500"/>
              </a:spcBef>
              <a:spcAft>
                <a:spcPts val="800"/>
              </a:spcAft>
              <a:buClrTx/>
              <a:buSzTx/>
              <a:buFont typeface="Arial" panose="020B0604020202020204" pitchFamily="34" charset="0"/>
              <a:buNone/>
            </a:pPr>
            <a:r>
              <a:rPr lang="en-GB" altLang="en-US" sz="2200" i="1" dirty="0" smtClean="0">
                <a:solidFill>
                  <a:srgbClr val="000000"/>
                </a:solidFill>
              </a:rPr>
              <a:t>After completing this chapter, the trainee will be able to:</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Define PSA Level 3 objectives.</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Define the main steps needed for performing PSA Level 3.</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Understand the concept of the atmospheric dispersion and deposition.</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Describe the use of meteorological data, exposure pathways, and data on population, agriculture and economy for dose assessment</a:t>
            </a:r>
            <a:r>
              <a:rPr lang="en-GB" altLang="en-US" sz="2200" i="1" dirty="0" smtClean="0">
                <a:solidFill>
                  <a:srgbClr val="000000"/>
                </a:solidFill>
                <a:latin typeface="Arial"/>
              </a:rPr>
              <a:t>.</a:t>
            </a:r>
          </a:p>
        </p:txBody>
      </p:sp>
      <p:sp>
        <p:nvSpPr>
          <p:cNvPr id="4" name="Slide Number Placeholder 3"/>
          <p:cNvSpPr txBox="1">
            <a:spLocks noGrp="1"/>
          </p:cNvSpPr>
          <p:nvPr/>
        </p:nvSpPr>
        <p:spPr>
          <a:xfrm>
            <a:off x="9034066" y="188913"/>
            <a:ext cx="638042" cy="368300"/>
          </a:xfrm>
          <a:prstGeom prst="rect">
            <a:avLst/>
          </a:prstGeom>
          <a:noFill/>
        </p:spPr>
        <p:txBody>
          <a:bodyPr lIns="36000" tIns="36000" rIns="36000" bIns="360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97EFDC76-D61C-4484-B9E0-A728DD9AE2F5}" type="slidenum">
              <a:rPr lang="sl-SI" altLang="en-US" sz="1200">
                <a:solidFill>
                  <a:srgbClr val="898989"/>
                </a:solidFill>
                <a:latin typeface="Arial" panose="020B0604020202020204" pitchFamily="34" charset="0"/>
                <a:cs typeface="Arial" panose="020B0604020202020204" pitchFamily="34" charset="0"/>
              </a:rPr>
              <a:pPr algn="r"/>
              <a:t>78</a:t>
            </a:fld>
            <a:endParaRPr lang="sl-SI" altLang="en-US" sz="1200">
              <a:solidFill>
                <a:srgbClr val="898989"/>
              </a:solidFill>
              <a:latin typeface="Arial" panose="020B0604020202020204" pitchFamily="34" charset="0"/>
              <a:cs typeface="Arial" panose="020B0604020202020204" pitchFamily="34" charset="0"/>
            </a:endParaRPr>
          </a:p>
        </p:txBody>
      </p:sp>
      <p:sp>
        <p:nvSpPr>
          <p:cNvPr id="5" name="Dia számának helye 4"/>
          <p:cNvSpPr>
            <a:spLocks noGrp="1"/>
          </p:cNvSpPr>
          <p:nvPr>
            <p:ph type="sldNum" sz="quarter" idx="12"/>
          </p:nvPr>
        </p:nvSpPr>
        <p:spPr/>
        <p:txBody>
          <a:bodyPr/>
          <a:lstStyle/>
          <a:p>
            <a:fld id="{23A0628E-C12F-4F8C-9895-BCD5E30100D3}" type="slidenum">
              <a:rPr lang="en-US" smtClean="0"/>
              <a:pPr/>
              <a:t>78</a:t>
            </a:fld>
            <a:endParaRPr lang="en-US" dirty="0"/>
          </a:p>
        </p:txBody>
      </p:sp>
    </p:spTree>
    <p:extLst>
      <p:ext uri="{BB962C8B-B14F-4D97-AF65-F5344CB8AC3E}">
        <p14:creationId xmlns:p14="http://schemas.microsoft.com/office/powerpoint/2010/main" val="377264286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p:cNvSpPr>
          <p:nvPr>
            <p:ph type="title" idx="4294967295"/>
          </p:nvPr>
        </p:nvSpPr>
        <p:spPr/>
        <p:txBody>
          <a:bodyPr/>
          <a:lstStyle/>
          <a:p>
            <a:r>
              <a:rPr lang="en-GB" altLang="en-US" smtClean="0"/>
              <a:t>Objectives, scope and steps of the PSA Level 3</a:t>
            </a:r>
            <a:endParaRPr lang="en-US" altLang="en-US" smtClean="0"/>
          </a:p>
        </p:txBody>
      </p:sp>
      <p:sp>
        <p:nvSpPr>
          <p:cNvPr id="252931"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lnSpcReduction="10000"/>
          </a:bodyPr>
          <a:lstStyle/>
          <a:p>
            <a:pPr marL="360000" indent="-360000">
              <a:lnSpc>
                <a:spcPct val="100000"/>
              </a:lnSpc>
              <a:spcBef>
                <a:spcPts val="600"/>
              </a:spcBef>
              <a:spcAft>
                <a:spcPts val="600"/>
              </a:spcAft>
            </a:pPr>
            <a:r>
              <a:rPr lang="en-GB" altLang="en-US" dirty="0" smtClean="0"/>
              <a:t>A PSA Level 3 is needed when </a:t>
            </a:r>
            <a:r>
              <a:rPr lang="en-GB" altLang="en-US" b="1" dirty="0" smtClean="0">
                <a:solidFill>
                  <a:srgbClr val="654A15"/>
                </a:solidFill>
              </a:rPr>
              <a:t>probabilistic public safety criteria</a:t>
            </a:r>
            <a:r>
              <a:rPr lang="en-GB" altLang="en-US" dirty="0" smtClean="0"/>
              <a:t> have been defined by regulatory bodies.</a:t>
            </a:r>
          </a:p>
          <a:p>
            <a:pPr marL="360000" indent="-360000">
              <a:lnSpc>
                <a:spcPct val="100000"/>
              </a:lnSpc>
              <a:spcBef>
                <a:spcPts val="600"/>
              </a:spcBef>
              <a:spcAft>
                <a:spcPts val="600"/>
              </a:spcAft>
            </a:pPr>
            <a:r>
              <a:rPr lang="en-GB" altLang="en-US" dirty="0" smtClean="0"/>
              <a:t>The most commonly used Level 3 </a:t>
            </a:r>
            <a:r>
              <a:rPr lang="en-GB" altLang="en-US" b="1" dirty="0" smtClean="0">
                <a:solidFill>
                  <a:srgbClr val="654A15"/>
                </a:solidFill>
              </a:rPr>
              <a:t>safety criteria</a:t>
            </a:r>
            <a:r>
              <a:rPr lang="en-GB" altLang="en-US" dirty="0" smtClean="0"/>
              <a:t> are: </a:t>
            </a:r>
          </a:p>
          <a:p>
            <a:pPr marL="720000" lvl="1" indent="-360000">
              <a:lnSpc>
                <a:spcPct val="100000"/>
              </a:lnSpc>
              <a:spcBef>
                <a:spcPts val="300"/>
              </a:spcBef>
              <a:spcAft>
                <a:spcPts val="300"/>
              </a:spcAft>
            </a:pPr>
            <a:r>
              <a:rPr lang="en-GB" altLang="en-US" b="1" dirty="0" smtClean="0">
                <a:solidFill>
                  <a:srgbClr val="654A15"/>
                </a:solidFill>
              </a:rPr>
              <a:t>individual risks</a:t>
            </a:r>
            <a:r>
              <a:rPr lang="en-GB" altLang="en-US" dirty="0" smtClean="0">
                <a:solidFill>
                  <a:schemeClr val="tx1"/>
                </a:solidFill>
              </a:rPr>
              <a:t> </a:t>
            </a:r>
            <a:r>
              <a:rPr lang="en-GB" altLang="en-US" dirty="0" smtClean="0"/>
              <a:t>of early and late fatal health effect; </a:t>
            </a:r>
          </a:p>
          <a:p>
            <a:pPr marL="720000" lvl="1" indent="-360000">
              <a:lnSpc>
                <a:spcPct val="100000"/>
              </a:lnSpc>
              <a:spcBef>
                <a:spcPts val="300"/>
              </a:spcBef>
              <a:spcAft>
                <a:spcPts val="300"/>
              </a:spcAft>
            </a:pPr>
            <a:r>
              <a:rPr lang="en-GB" altLang="en-US" b="1" dirty="0" smtClean="0">
                <a:solidFill>
                  <a:srgbClr val="654A15"/>
                </a:solidFill>
              </a:rPr>
              <a:t>societal risk</a:t>
            </a:r>
            <a:r>
              <a:rPr lang="en-GB" altLang="en-US" dirty="0" smtClean="0"/>
              <a:t> of early fatal health effect; collective risks and </a:t>
            </a:r>
          </a:p>
          <a:p>
            <a:pPr marL="720000" lvl="1" indent="-360000">
              <a:lnSpc>
                <a:spcPct val="100000"/>
              </a:lnSpc>
              <a:spcBef>
                <a:spcPts val="300"/>
              </a:spcBef>
              <a:spcAft>
                <a:spcPts val="300"/>
              </a:spcAft>
            </a:pPr>
            <a:r>
              <a:rPr lang="en-GB" altLang="en-US" dirty="0" smtClean="0"/>
              <a:t>the risk of unacceptable </a:t>
            </a:r>
            <a:r>
              <a:rPr lang="en-GB" altLang="en-US" b="1" dirty="0" smtClean="0">
                <a:solidFill>
                  <a:srgbClr val="654A15"/>
                </a:solidFill>
              </a:rPr>
              <a:t>land contamination.</a:t>
            </a:r>
          </a:p>
        </p:txBody>
      </p:sp>
      <p:sp>
        <p:nvSpPr>
          <p:cNvPr id="2" name="Dia számának helye 1"/>
          <p:cNvSpPr>
            <a:spLocks noGrp="1"/>
          </p:cNvSpPr>
          <p:nvPr>
            <p:ph type="sldNum" sz="quarter" idx="12"/>
          </p:nvPr>
        </p:nvSpPr>
        <p:spPr/>
        <p:txBody>
          <a:bodyPr/>
          <a:lstStyle/>
          <a:p>
            <a:fld id="{23A0628E-C12F-4F8C-9895-BCD5E30100D3}" type="slidenum">
              <a:rPr lang="en-US" smtClean="0"/>
              <a:pPr/>
              <a:t>79</a:t>
            </a:fld>
            <a:endParaRPr lang="en-US" dirty="0"/>
          </a:p>
        </p:txBody>
      </p:sp>
    </p:spTree>
    <p:extLst>
      <p:ext uri="{BB962C8B-B14F-4D97-AF65-F5344CB8AC3E}">
        <p14:creationId xmlns:p14="http://schemas.microsoft.com/office/powerpoint/2010/main" val="41563063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idx="4294967295"/>
          </p:nvPr>
        </p:nvSpPr>
        <p:spPr/>
        <p:txBody>
          <a:bodyPr/>
          <a:lstStyle/>
          <a:p>
            <a:r>
              <a:rPr lang="en-GB" altLang="en-US" dirty="0" smtClean="0"/>
              <a:t>Scope </a:t>
            </a:r>
            <a:r>
              <a:rPr lang="en-GB" altLang="en-US" dirty="0" smtClean="0"/>
              <a:t>and goals of </a:t>
            </a:r>
            <a:r>
              <a:rPr lang="en-GB" altLang="en-US" dirty="0" smtClean="0"/>
              <a:t>PSA</a:t>
            </a:r>
            <a:endParaRPr lang="sl-SI" altLang="en-US" dirty="0" smtClean="0"/>
          </a:p>
        </p:txBody>
      </p:sp>
      <p:sp>
        <p:nvSpPr>
          <p:cNvPr id="3" name="Content Placeholder 2"/>
          <p:cNvSpPr>
            <a:spLocks noGrp="1"/>
          </p:cNvSpPr>
          <p:nvPr>
            <p:ph idx="4294967295"/>
          </p:nvPr>
        </p:nvSpPr>
        <p:spPr>
          <a:xfrm>
            <a:off x="514219" y="1484313"/>
            <a:ext cx="8884444" cy="5085452"/>
          </a:xfrm>
          <a:prstGeom prst="rect">
            <a:avLst/>
          </a:prstGeom>
        </p:spPr>
        <p:txBody>
          <a:bodyPr>
            <a:normAutofit lnSpcReduction="10000"/>
          </a:bodyPr>
          <a:lstStyle/>
          <a:p>
            <a:pPr marL="360000" indent="-360000">
              <a:lnSpc>
                <a:spcPct val="100000"/>
              </a:lnSpc>
              <a:spcBef>
                <a:spcPts val="600"/>
              </a:spcBef>
              <a:spcAft>
                <a:spcPts val="600"/>
              </a:spcAft>
            </a:pPr>
            <a:r>
              <a:rPr lang="en-GB" altLang="ja-JP" b="1" dirty="0" smtClean="0">
                <a:solidFill>
                  <a:srgbClr val="654A15"/>
                </a:solidFill>
              </a:rPr>
              <a:t>The main goal of PSA </a:t>
            </a:r>
            <a:r>
              <a:rPr lang="en-GB" altLang="ja-JP" dirty="0" smtClean="0"/>
              <a:t>is to give for </a:t>
            </a:r>
            <a:r>
              <a:rPr lang="en-GB" altLang="ja-JP" dirty="0" smtClean="0"/>
              <a:t>all modes of operation, including </a:t>
            </a:r>
            <a:r>
              <a:rPr lang="en-GB" altLang="ja-JP" dirty="0" smtClean="0"/>
              <a:t>shutdown:</a:t>
            </a:r>
            <a:endParaRPr lang="en-GB" altLang="ja-JP" dirty="0" smtClean="0"/>
          </a:p>
          <a:p>
            <a:pPr marL="720000" lvl="1" indent="-360000">
              <a:lnSpc>
                <a:spcPct val="100000"/>
              </a:lnSpc>
              <a:spcBef>
                <a:spcPts val="300"/>
              </a:spcBef>
              <a:spcAft>
                <a:spcPts val="300"/>
              </a:spcAft>
            </a:pPr>
            <a:r>
              <a:rPr lang="en-GB" altLang="ja-JP" dirty="0"/>
              <a:t>a</a:t>
            </a:r>
            <a:r>
              <a:rPr lang="en-GB" altLang="ja-JP" dirty="0" smtClean="0"/>
              <a:t>ssurance </a:t>
            </a:r>
            <a:r>
              <a:rPr lang="en-GB" altLang="ja-JP" dirty="0" smtClean="0"/>
              <a:t>that </a:t>
            </a:r>
            <a:r>
              <a:rPr lang="en-GB" altLang="ja-JP" dirty="0" smtClean="0"/>
              <a:t>the design is </a:t>
            </a:r>
            <a:r>
              <a:rPr lang="en-GB" altLang="ja-JP" b="1" dirty="0" smtClean="0">
                <a:solidFill>
                  <a:schemeClr val="accent2">
                    <a:lumMod val="50000"/>
                  </a:schemeClr>
                </a:solidFill>
              </a:rPr>
              <a:t>balanced, </a:t>
            </a:r>
            <a:r>
              <a:rPr lang="en-GB" altLang="ja-JP" dirty="0" smtClean="0"/>
              <a:t>i.e. no </a:t>
            </a:r>
            <a:r>
              <a:rPr lang="en-GB" altLang="ja-JP" dirty="0" smtClean="0"/>
              <a:t>particular feature or </a:t>
            </a:r>
            <a:r>
              <a:rPr lang="en-GB" altLang="ja-JP" dirty="0" smtClean="0"/>
              <a:t>PIE makes </a:t>
            </a:r>
            <a:r>
              <a:rPr lang="en-GB" altLang="ja-JP" dirty="0" smtClean="0"/>
              <a:t>a disproportionately large </a:t>
            </a:r>
            <a:r>
              <a:rPr lang="en-GB" altLang="ja-JP" dirty="0" smtClean="0"/>
              <a:t>contribution </a:t>
            </a:r>
            <a:r>
              <a:rPr lang="en-GB" altLang="ja-JP" dirty="0" smtClean="0"/>
              <a:t>to the overall risk;</a:t>
            </a:r>
          </a:p>
          <a:p>
            <a:pPr marL="720000" lvl="1" indent="-360000">
              <a:lnSpc>
                <a:spcPct val="100000"/>
              </a:lnSpc>
              <a:spcBef>
                <a:spcPts val="300"/>
              </a:spcBef>
              <a:spcAft>
                <a:spcPts val="300"/>
              </a:spcAft>
            </a:pPr>
            <a:r>
              <a:rPr lang="en-GB" altLang="ja-JP" dirty="0"/>
              <a:t>a</a:t>
            </a:r>
            <a:r>
              <a:rPr lang="en-GB" altLang="ja-JP" dirty="0" smtClean="0"/>
              <a:t>ssurance </a:t>
            </a:r>
            <a:r>
              <a:rPr lang="en-GB" altLang="ja-JP" dirty="0" smtClean="0"/>
              <a:t>that small deviations in plant parameters that could give rise to large variations in plant conditions (cliff-edge effects) will be prevented;</a:t>
            </a:r>
          </a:p>
          <a:p>
            <a:pPr marL="720000" lvl="1" indent="-360000">
              <a:lnSpc>
                <a:spcPct val="100000"/>
              </a:lnSpc>
              <a:spcBef>
                <a:spcPts val="300"/>
              </a:spcBef>
              <a:spcAft>
                <a:spcPts val="300"/>
              </a:spcAft>
            </a:pPr>
            <a:r>
              <a:rPr lang="en-GB" altLang="ja-JP" dirty="0"/>
              <a:t>c</a:t>
            </a:r>
            <a:r>
              <a:rPr lang="en-GB" altLang="ja-JP" dirty="0" smtClean="0"/>
              <a:t>omparison </a:t>
            </a:r>
            <a:r>
              <a:rPr lang="en-GB" altLang="ja-JP" dirty="0" smtClean="0"/>
              <a:t>of the results of the analysis with the </a:t>
            </a:r>
            <a:r>
              <a:rPr lang="en-GB" altLang="ja-JP" b="1" dirty="0" smtClean="0">
                <a:solidFill>
                  <a:schemeClr val="accent2">
                    <a:lumMod val="50000"/>
                  </a:schemeClr>
                </a:solidFill>
              </a:rPr>
              <a:t>acceptance criteria for risk </a:t>
            </a:r>
            <a:r>
              <a:rPr lang="en-GB" altLang="ja-JP" dirty="0" smtClean="0"/>
              <a:t>or to</a:t>
            </a:r>
            <a:r>
              <a:rPr lang="en-GB" altLang="ja-JP" b="1" dirty="0" smtClean="0"/>
              <a:t> </a:t>
            </a:r>
            <a:r>
              <a:rPr lang="en-GB" altLang="ja-JP" b="1" dirty="0" smtClean="0">
                <a:solidFill>
                  <a:schemeClr val="accent2">
                    <a:lumMod val="50000"/>
                  </a:schemeClr>
                </a:solidFill>
              </a:rPr>
              <a:t>probabilistic goals </a:t>
            </a:r>
            <a:r>
              <a:rPr lang="en-GB" altLang="ja-JP" dirty="0" smtClean="0"/>
              <a:t>where </a:t>
            </a:r>
            <a:r>
              <a:rPr lang="en-GB" altLang="ja-JP" dirty="0" smtClean="0"/>
              <a:t>these have been specified. </a:t>
            </a:r>
          </a:p>
        </p:txBody>
      </p:sp>
      <p:sp>
        <p:nvSpPr>
          <p:cNvPr id="4" name="Slide Number Placeholder 3"/>
          <p:cNvSpPr txBox="1">
            <a:spLocks noGrp="1"/>
          </p:cNvSpPr>
          <p:nvPr/>
        </p:nvSpPr>
        <p:spPr>
          <a:xfrm>
            <a:off x="9034066" y="188913"/>
            <a:ext cx="638042" cy="368300"/>
          </a:xfrm>
          <a:prstGeom prst="rect">
            <a:avLst/>
          </a:prstGeom>
          <a:noFill/>
        </p:spPr>
        <p:txBody>
          <a:bodyPr lIns="36000" tIns="36000" rIns="36000" bIns="360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F909D333-6FAC-403E-846A-A09AA66C262A}" type="slidenum">
              <a:rPr lang="sl-SI" altLang="en-US" sz="1200">
                <a:solidFill>
                  <a:srgbClr val="898989"/>
                </a:solidFill>
                <a:latin typeface="Arial" panose="020B0604020202020204" pitchFamily="34" charset="0"/>
                <a:cs typeface="Arial" panose="020B0604020202020204" pitchFamily="34" charset="0"/>
              </a:rPr>
              <a:pPr algn="r"/>
              <a:t>8</a:t>
            </a:fld>
            <a:endParaRPr lang="sl-SI" altLang="en-US" sz="1200">
              <a:solidFill>
                <a:srgbClr val="898989"/>
              </a:solidFill>
              <a:latin typeface="Arial" panose="020B0604020202020204" pitchFamily="34" charset="0"/>
              <a:cs typeface="Arial" panose="020B0604020202020204" pitchFamily="34" charset="0"/>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8</a:t>
            </a:fld>
            <a:endParaRPr lang="en-US" dirty="0"/>
          </a:p>
        </p:txBody>
      </p:sp>
    </p:spTree>
    <p:extLst>
      <p:ext uri="{BB962C8B-B14F-4D97-AF65-F5344CB8AC3E}">
        <p14:creationId xmlns:p14="http://schemas.microsoft.com/office/powerpoint/2010/main" val="331757866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p:cNvSpPr>
          <p:nvPr>
            <p:ph type="title" idx="4294967295"/>
          </p:nvPr>
        </p:nvSpPr>
        <p:spPr/>
        <p:txBody>
          <a:bodyPr/>
          <a:lstStyle/>
          <a:p>
            <a:r>
              <a:rPr lang="en-GB" altLang="en-US" dirty="0" smtClean="0"/>
              <a:t>Objectives, scope and steps of the PSA Level 3</a:t>
            </a:r>
            <a:r>
              <a:rPr lang="sl-SI" altLang="en-US" dirty="0" smtClean="0"/>
              <a:t/>
            </a:r>
            <a:br>
              <a:rPr lang="sl-SI" altLang="en-US" dirty="0" smtClean="0"/>
            </a:br>
            <a:r>
              <a:rPr lang="en-GB" altLang="en-US" dirty="0"/>
              <a:t> ‒ cont.</a:t>
            </a:r>
            <a:endParaRPr lang="en-US" altLang="en-US" dirty="0" smtClean="0"/>
          </a:p>
        </p:txBody>
      </p:sp>
      <p:sp>
        <p:nvSpPr>
          <p:cNvPr id="254979"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10000"/>
          </a:bodyPr>
          <a:lstStyle/>
          <a:p>
            <a:pPr>
              <a:spcAft>
                <a:spcPts val="600"/>
              </a:spcAft>
            </a:pPr>
            <a:r>
              <a:rPr lang="en-GB" altLang="en-US" dirty="0"/>
              <a:t>F</a:t>
            </a:r>
            <a:r>
              <a:rPr lang="en-GB" altLang="en-US" dirty="0" smtClean="0"/>
              <a:t>rom calculated source terms for the </a:t>
            </a:r>
            <a:r>
              <a:rPr lang="en-GB" altLang="en-US" dirty="0"/>
              <a:t>environment with their probabilities for </a:t>
            </a:r>
            <a:r>
              <a:rPr lang="en-GB" altLang="en-US" dirty="0" smtClean="0"/>
              <a:t>a set of accident sequences as provided by the Level 2 PSA, Level 3 PSA leads to the </a:t>
            </a:r>
            <a:r>
              <a:rPr lang="en-GB" altLang="en-US" b="1" dirty="0" smtClean="0">
                <a:solidFill>
                  <a:srgbClr val="654A15"/>
                </a:solidFill>
              </a:rPr>
              <a:t>probabilistic accident consequence assessment</a:t>
            </a:r>
            <a:r>
              <a:rPr lang="en-GB" altLang="en-US" dirty="0" smtClean="0"/>
              <a:t> of </a:t>
            </a:r>
            <a:r>
              <a:rPr lang="en-GB" altLang="en-US" b="1" dirty="0" smtClean="0">
                <a:solidFill>
                  <a:srgbClr val="654A15"/>
                </a:solidFill>
              </a:rPr>
              <a:t>risk to the public</a:t>
            </a:r>
            <a:r>
              <a:rPr lang="en-GB" altLang="en-US" dirty="0" smtClean="0"/>
              <a:t> (radiological and economic consequences). </a:t>
            </a:r>
          </a:p>
          <a:p>
            <a:pPr marL="360000" indent="-360000">
              <a:lnSpc>
                <a:spcPct val="100000"/>
              </a:lnSpc>
              <a:spcBef>
                <a:spcPts val="600"/>
              </a:spcBef>
              <a:spcAft>
                <a:spcPts val="600"/>
              </a:spcAft>
            </a:pPr>
            <a:r>
              <a:rPr lang="en-GB" altLang="en-US" dirty="0" smtClean="0"/>
              <a:t>Due to current state of the art in this area, </a:t>
            </a:r>
            <a:r>
              <a:rPr lang="en-GB" altLang="en-US" b="1" dirty="0" smtClean="0">
                <a:solidFill>
                  <a:srgbClr val="654A15"/>
                </a:solidFill>
              </a:rPr>
              <a:t>releases to the atmosphere</a:t>
            </a:r>
            <a:r>
              <a:rPr lang="en-GB" altLang="en-US" dirty="0" smtClean="0"/>
              <a:t> are mostly considered, though aquatic contamination is getting currently more attention.</a:t>
            </a:r>
          </a:p>
        </p:txBody>
      </p:sp>
      <p:sp>
        <p:nvSpPr>
          <p:cNvPr id="2" name="Dia számának helye 1"/>
          <p:cNvSpPr>
            <a:spLocks noGrp="1"/>
          </p:cNvSpPr>
          <p:nvPr>
            <p:ph type="sldNum" sz="quarter" idx="12"/>
          </p:nvPr>
        </p:nvSpPr>
        <p:spPr/>
        <p:txBody>
          <a:bodyPr/>
          <a:lstStyle/>
          <a:p>
            <a:fld id="{23A0628E-C12F-4F8C-9895-BCD5E30100D3}" type="slidenum">
              <a:rPr lang="en-US" smtClean="0"/>
              <a:pPr/>
              <a:t>80</a:t>
            </a:fld>
            <a:endParaRPr lang="en-US" dirty="0"/>
          </a:p>
        </p:txBody>
      </p:sp>
    </p:spTree>
    <p:extLst>
      <p:ext uri="{BB962C8B-B14F-4D97-AF65-F5344CB8AC3E}">
        <p14:creationId xmlns:p14="http://schemas.microsoft.com/office/powerpoint/2010/main" val="423440862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p:cNvSpPr>
          <p:nvPr>
            <p:ph type="title" idx="4294967295"/>
          </p:nvPr>
        </p:nvSpPr>
        <p:spPr/>
        <p:txBody>
          <a:bodyPr/>
          <a:lstStyle/>
          <a:p>
            <a:r>
              <a:rPr lang="en-GB" altLang="en-US" dirty="0" smtClean="0"/>
              <a:t>Objectives, scope and steps of the PSA Level 3</a:t>
            </a:r>
            <a:r>
              <a:rPr lang="sl-SI" altLang="en-US" dirty="0" smtClean="0"/>
              <a:t/>
            </a:r>
            <a:br>
              <a:rPr lang="sl-SI" altLang="en-US" dirty="0" smtClean="0"/>
            </a:br>
            <a:r>
              <a:rPr lang="en-GB" altLang="en-US" dirty="0"/>
              <a:t> ‒ cont.</a:t>
            </a:r>
            <a:endParaRPr lang="en-US" altLang="en-US" dirty="0" smtClean="0"/>
          </a:p>
        </p:txBody>
      </p:sp>
      <p:sp>
        <p:nvSpPr>
          <p:cNvPr id="257027" name="Rectangle 3"/>
          <p:cNvSpPr>
            <a:spLocks noGrp="1" noChangeArrowheads="1"/>
          </p:cNvSpPr>
          <p:nvPr>
            <p:ph type="body" idx="4294967295"/>
          </p:nvPr>
        </p:nvSpPr>
        <p:spPr bwMode="auto">
          <a:xfrm>
            <a:off x="514218" y="1484314"/>
            <a:ext cx="9391782"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10000"/>
          </a:bodyPr>
          <a:lstStyle/>
          <a:p>
            <a:pPr marL="360000" indent="-360000">
              <a:lnSpc>
                <a:spcPct val="100000"/>
              </a:lnSpc>
              <a:spcBef>
                <a:spcPts val="600"/>
              </a:spcBef>
              <a:spcAft>
                <a:spcPts val="600"/>
              </a:spcAft>
            </a:pPr>
            <a:r>
              <a:rPr lang="en-GB" altLang="en-US" dirty="0" smtClean="0"/>
              <a:t>The different </a:t>
            </a:r>
            <a:r>
              <a:rPr lang="en-GB" altLang="en-US" b="1" dirty="0" smtClean="0">
                <a:solidFill>
                  <a:srgbClr val="654A15"/>
                </a:solidFill>
              </a:rPr>
              <a:t>steps</a:t>
            </a:r>
            <a:r>
              <a:rPr lang="en-GB" altLang="en-US" dirty="0" smtClean="0"/>
              <a:t> of evaluation of </a:t>
            </a:r>
            <a:r>
              <a:rPr lang="en-GB" altLang="en-US" b="1" dirty="0" smtClean="0">
                <a:solidFill>
                  <a:srgbClr val="654A15"/>
                </a:solidFill>
              </a:rPr>
              <a:t>risk</a:t>
            </a:r>
            <a:r>
              <a:rPr lang="en-GB" altLang="en-US" b="1" dirty="0">
                <a:solidFill>
                  <a:srgbClr val="654A15"/>
                </a:solidFill>
              </a:rPr>
              <a:t>s</a:t>
            </a:r>
            <a:r>
              <a:rPr lang="en-GB" altLang="en-US" dirty="0" smtClean="0"/>
              <a:t> are the </a:t>
            </a:r>
            <a:r>
              <a:rPr lang="en-GB" altLang="en-US" dirty="0" smtClean="0"/>
              <a:t>following: </a:t>
            </a:r>
            <a:endParaRPr lang="en-GB" altLang="en-US" dirty="0" smtClean="0"/>
          </a:p>
          <a:p>
            <a:pPr marL="720000" lvl="1" indent="-360000">
              <a:lnSpc>
                <a:spcPct val="100000"/>
              </a:lnSpc>
              <a:spcBef>
                <a:spcPts val="300"/>
              </a:spcBef>
              <a:spcAft>
                <a:spcPts val="300"/>
              </a:spcAft>
            </a:pPr>
            <a:r>
              <a:rPr lang="en-GB" altLang="en-US" dirty="0" smtClean="0"/>
              <a:t>Description of the radionuclides release (including frequency) from PSA Level 2 (source term); </a:t>
            </a:r>
          </a:p>
          <a:p>
            <a:pPr marL="720000" lvl="1" indent="-360000">
              <a:lnSpc>
                <a:spcPct val="100000"/>
              </a:lnSpc>
              <a:spcBef>
                <a:spcPts val="300"/>
              </a:spcBef>
              <a:spcAft>
                <a:spcPts val="300"/>
              </a:spcAft>
            </a:pPr>
            <a:r>
              <a:rPr lang="en-GB" altLang="en-US" dirty="0" smtClean="0"/>
              <a:t>Atmospheric (aquatic) dispersion and deposition; </a:t>
            </a:r>
          </a:p>
          <a:p>
            <a:pPr marL="720000" lvl="1" indent="-360000">
              <a:lnSpc>
                <a:spcPct val="100000"/>
              </a:lnSpc>
              <a:spcBef>
                <a:spcPts val="300"/>
              </a:spcBef>
              <a:spcAft>
                <a:spcPts val="300"/>
              </a:spcAft>
            </a:pPr>
            <a:r>
              <a:rPr lang="en-GB" altLang="en-US" dirty="0" smtClean="0"/>
              <a:t>Local and global  meteorological (hydrological) data; </a:t>
            </a:r>
          </a:p>
          <a:p>
            <a:pPr marL="720000" lvl="1" indent="-360000">
              <a:lnSpc>
                <a:spcPct val="100000"/>
              </a:lnSpc>
              <a:spcBef>
                <a:spcPts val="300"/>
              </a:spcBef>
              <a:spcAft>
                <a:spcPts val="300"/>
              </a:spcAft>
            </a:pPr>
            <a:r>
              <a:rPr lang="en-GB" altLang="en-US" dirty="0" smtClean="0"/>
              <a:t>Exposure pathways; </a:t>
            </a:r>
          </a:p>
          <a:p>
            <a:pPr marL="720000" lvl="1" indent="-360000">
              <a:lnSpc>
                <a:spcPct val="100000"/>
              </a:lnSpc>
              <a:spcBef>
                <a:spcPts val="300"/>
              </a:spcBef>
              <a:spcAft>
                <a:spcPts val="300"/>
              </a:spcAft>
            </a:pPr>
            <a:r>
              <a:rPr lang="en-GB" altLang="en-US" dirty="0" smtClean="0"/>
              <a:t>Population, agricultural and economic data; </a:t>
            </a:r>
          </a:p>
          <a:p>
            <a:pPr marL="720000" lvl="1" indent="-360000">
              <a:lnSpc>
                <a:spcPct val="100000"/>
              </a:lnSpc>
              <a:spcBef>
                <a:spcPts val="300"/>
              </a:spcBef>
              <a:spcAft>
                <a:spcPts val="300"/>
              </a:spcAft>
            </a:pPr>
            <a:r>
              <a:rPr lang="en-GB" altLang="en-US" dirty="0" smtClean="0"/>
              <a:t>Countermeasures (if any); </a:t>
            </a:r>
          </a:p>
          <a:p>
            <a:pPr marL="720000" lvl="1" indent="-360000">
              <a:lnSpc>
                <a:spcPct val="100000"/>
              </a:lnSpc>
              <a:spcBef>
                <a:spcPts val="300"/>
              </a:spcBef>
              <a:spcAft>
                <a:spcPts val="300"/>
              </a:spcAft>
            </a:pPr>
            <a:r>
              <a:rPr lang="en-GB" altLang="en-US" dirty="0" smtClean="0"/>
              <a:t>Health effects.</a:t>
            </a:r>
          </a:p>
        </p:txBody>
      </p:sp>
      <p:sp>
        <p:nvSpPr>
          <p:cNvPr id="2" name="Dia számának helye 1"/>
          <p:cNvSpPr>
            <a:spLocks noGrp="1"/>
          </p:cNvSpPr>
          <p:nvPr>
            <p:ph type="sldNum" sz="quarter" idx="12"/>
          </p:nvPr>
        </p:nvSpPr>
        <p:spPr/>
        <p:txBody>
          <a:bodyPr/>
          <a:lstStyle/>
          <a:p>
            <a:fld id="{23A0628E-C12F-4F8C-9895-BCD5E30100D3}" type="slidenum">
              <a:rPr lang="en-US" smtClean="0"/>
              <a:pPr/>
              <a:t>81</a:t>
            </a:fld>
            <a:endParaRPr lang="en-US" dirty="0"/>
          </a:p>
        </p:txBody>
      </p:sp>
    </p:spTree>
    <p:extLst>
      <p:ext uri="{BB962C8B-B14F-4D97-AF65-F5344CB8AC3E}">
        <p14:creationId xmlns:p14="http://schemas.microsoft.com/office/powerpoint/2010/main" val="255539398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p:cNvSpPr>
          <p:nvPr>
            <p:ph type="title" idx="4294967295"/>
          </p:nvPr>
        </p:nvSpPr>
        <p:spPr/>
        <p:txBody>
          <a:bodyPr/>
          <a:lstStyle/>
          <a:p>
            <a:r>
              <a:rPr lang="en-GB" altLang="en-US" smtClean="0"/>
              <a:t>Source term</a:t>
            </a:r>
            <a:endParaRPr lang="en-US" altLang="en-US" smtClean="0"/>
          </a:p>
        </p:txBody>
      </p:sp>
      <p:sp>
        <p:nvSpPr>
          <p:cNvPr id="259075"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marL="360000" indent="-360000">
              <a:lnSpc>
                <a:spcPct val="100000"/>
              </a:lnSpc>
              <a:spcBef>
                <a:spcPts val="600"/>
              </a:spcBef>
              <a:spcAft>
                <a:spcPts val="600"/>
              </a:spcAft>
            </a:pPr>
            <a:r>
              <a:rPr lang="en-GB" altLang="en-US" dirty="0" smtClean="0"/>
              <a:t>The expression “</a:t>
            </a:r>
            <a:r>
              <a:rPr lang="en-GB" altLang="en-US" b="1" dirty="0" smtClean="0">
                <a:solidFill>
                  <a:srgbClr val="654A15"/>
                </a:solidFill>
              </a:rPr>
              <a:t>source term” (for the environment</a:t>
            </a:r>
            <a:r>
              <a:rPr lang="en-GB" altLang="en-US" dirty="0" smtClean="0"/>
              <a:t>) covers all </a:t>
            </a:r>
            <a:r>
              <a:rPr lang="en-GB" altLang="en-US" b="1" dirty="0" smtClean="0">
                <a:solidFill>
                  <a:srgbClr val="654A15"/>
                </a:solidFill>
              </a:rPr>
              <a:t>characteristics</a:t>
            </a:r>
            <a:r>
              <a:rPr lang="en-GB" altLang="en-US" dirty="0" smtClean="0"/>
              <a:t> of the release (for each accident sequence or for each group of sequences) that have to be known to calculate all the radiological consequences due to the different exposure pathways. </a:t>
            </a:r>
          </a:p>
          <a:p>
            <a:pPr marL="360000" indent="-360000">
              <a:lnSpc>
                <a:spcPct val="100000"/>
              </a:lnSpc>
              <a:spcBef>
                <a:spcPts val="600"/>
              </a:spcBef>
              <a:spcAft>
                <a:spcPts val="600"/>
              </a:spcAft>
            </a:pPr>
            <a:r>
              <a:rPr lang="en-GB" altLang="en-US" dirty="0" smtClean="0"/>
              <a:t>These </a:t>
            </a:r>
            <a:r>
              <a:rPr lang="en-GB" altLang="en-US" b="1" dirty="0" smtClean="0">
                <a:solidFill>
                  <a:srgbClr val="654A15"/>
                </a:solidFill>
              </a:rPr>
              <a:t>characteristics</a:t>
            </a:r>
            <a:r>
              <a:rPr lang="en-GB" altLang="en-US" dirty="0" smtClean="0"/>
              <a:t> are: </a:t>
            </a:r>
          </a:p>
          <a:p>
            <a:pPr marL="720000" lvl="1" indent="-360000">
              <a:lnSpc>
                <a:spcPct val="100000"/>
              </a:lnSpc>
              <a:spcBef>
                <a:spcPts val="300"/>
              </a:spcBef>
              <a:spcAft>
                <a:spcPts val="300"/>
              </a:spcAft>
            </a:pPr>
            <a:r>
              <a:rPr lang="en-GB" altLang="en-US" dirty="0" smtClean="0"/>
              <a:t>Time of the release after the beginning of the accident; </a:t>
            </a:r>
          </a:p>
          <a:p>
            <a:pPr marL="720000" lvl="1" indent="-360000">
              <a:lnSpc>
                <a:spcPct val="100000"/>
              </a:lnSpc>
              <a:spcBef>
                <a:spcPts val="300"/>
              </a:spcBef>
              <a:spcAft>
                <a:spcPts val="300"/>
              </a:spcAft>
            </a:pPr>
            <a:r>
              <a:rPr lang="en-GB" altLang="en-US" dirty="0" smtClean="0"/>
              <a:t>Warning time (time available for possible implementation of protective actions before the release); </a:t>
            </a:r>
          </a:p>
          <a:p>
            <a:pPr marL="720000" lvl="1" indent="-360000">
              <a:lnSpc>
                <a:spcPct val="100000"/>
              </a:lnSpc>
              <a:spcBef>
                <a:spcPts val="300"/>
              </a:spcBef>
              <a:spcAft>
                <a:spcPts val="300"/>
              </a:spcAft>
            </a:pPr>
            <a:r>
              <a:rPr lang="en-GB" altLang="en-US" dirty="0" smtClean="0"/>
              <a:t>Kinetics of the release for each radionuclide (release rate as a function of time); </a:t>
            </a:r>
          </a:p>
        </p:txBody>
      </p:sp>
      <p:sp>
        <p:nvSpPr>
          <p:cNvPr id="2" name="Dia számának helye 1"/>
          <p:cNvSpPr>
            <a:spLocks noGrp="1"/>
          </p:cNvSpPr>
          <p:nvPr>
            <p:ph type="sldNum" sz="quarter" idx="12"/>
          </p:nvPr>
        </p:nvSpPr>
        <p:spPr/>
        <p:txBody>
          <a:bodyPr/>
          <a:lstStyle/>
          <a:p>
            <a:fld id="{23A0628E-C12F-4F8C-9895-BCD5E30100D3}" type="slidenum">
              <a:rPr lang="en-US" smtClean="0"/>
              <a:pPr/>
              <a:t>82</a:t>
            </a:fld>
            <a:endParaRPr lang="en-US" dirty="0"/>
          </a:p>
        </p:txBody>
      </p:sp>
    </p:spTree>
    <p:extLst>
      <p:ext uri="{BB962C8B-B14F-4D97-AF65-F5344CB8AC3E}">
        <p14:creationId xmlns:p14="http://schemas.microsoft.com/office/powerpoint/2010/main" val="45339975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p:cNvSpPr>
          <p:nvPr>
            <p:ph type="title" idx="4294967295"/>
          </p:nvPr>
        </p:nvSpPr>
        <p:spPr/>
        <p:txBody>
          <a:bodyPr/>
          <a:lstStyle/>
          <a:p>
            <a:r>
              <a:rPr lang="en-GB" altLang="en-US" dirty="0" smtClean="0"/>
              <a:t>Atmospheric dispersion and deposition </a:t>
            </a:r>
            <a:endParaRPr lang="en-US" altLang="en-US" dirty="0" smtClean="0"/>
          </a:p>
        </p:txBody>
      </p:sp>
      <p:sp>
        <p:nvSpPr>
          <p:cNvPr id="263171" name="Rectangle 3"/>
          <p:cNvSpPr>
            <a:spLocks noGrp="1" noChangeArrowheads="1"/>
          </p:cNvSpPr>
          <p:nvPr>
            <p:ph type="body" idx="4294967295"/>
          </p:nvPr>
        </p:nvSpPr>
        <p:spPr bwMode="auto">
          <a:xfrm>
            <a:off x="514218" y="1484314"/>
            <a:ext cx="8721063"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10000"/>
          </a:bodyPr>
          <a:lstStyle/>
          <a:p>
            <a:pPr marL="360000" indent="-360000">
              <a:lnSpc>
                <a:spcPct val="100000"/>
              </a:lnSpc>
              <a:spcBef>
                <a:spcPts val="600"/>
              </a:spcBef>
              <a:spcAft>
                <a:spcPts val="600"/>
              </a:spcAft>
            </a:pPr>
            <a:r>
              <a:rPr lang="en-GB" altLang="en-US" dirty="0" smtClean="0"/>
              <a:t>The gases, vapours and aerosols are carried by the wind and during this transport, the puffs (or the plume which is the global representation of the successive puffs) grow vertically and horizontally due to </a:t>
            </a:r>
            <a:r>
              <a:rPr lang="en-GB" altLang="en-US" b="1" dirty="0" smtClean="0">
                <a:solidFill>
                  <a:srgbClr val="654A15"/>
                </a:solidFill>
              </a:rPr>
              <a:t>atmospheric turbulence</a:t>
            </a:r>
            <a:r>
              <a:rPr lang="en-GB" altLang="en-US" dirty="0" smtClean="0"/>
              <a:t>, and it is generally assumed that the puffs have a </a:t>
            </a:r>
            <a:r>
              <a:rPr lang="en-GB" altLang="en-US" b="1" dirty="0" smtClean="0">
                <a:solidFill>
                  <a:srgbClr val="654A15"/>
                </a:solidFill>
              </a:rPr>
              <a:t>Gaussian profile</a:t>
            </a:r>
            <a:r>
              <a:rPr lang="en-GB" altLang="en-US" dirty="0" smtClean="0"/>
              <a:t>, characterized by standard deviations (depending on meteorological condition and on distance). </a:t>
            </a:r>
          </a:p>
          <a:p>
            <a:pPr marL="360000" indent="-360000">
              <a:lnSpc>
                <a:spcPct val="100000"/>
              </a:lnSpc>
              <a:spcBef>
                <a:spcPts val="600"/>
              </a:spcBef>
              <a:spcAft>
                <a:spcPts val="600"/>
              </a:spcAft>
            </a:pPr>
            <a:r>
              <a:rPr lang="en-GB" altLang="en-US" dirty="0" smtClean="0"/>
              <a:t>This assumption has been found to be sufficiently valid in many situations and also is </a:t>
            </a:r>
            <a:r>
              <a:rPr lang="en-GB" altLang="en-US" b="1" dirty="0" smtClean="0">
                <a:solidFill>
                  <a:srgbClr val="654A15"/>
                </a:solidFill>
              </a:rPr>
              <a:t>easy to model</a:t>
            </a:r>
            <a:r>
              <a:rPr lang="en-GB" altLang="en-US" dirty="0"/>
              <a:t>.</a:t>
            </a:r>
            <a:endParaRPr lang="en-GB" altLang="en-US" dirty="0" smtClean="0"/>
          </a:p>
          <a:p>
            <a:pPr marL="360000" indent="-360000">
              <a:lnSpc>
                <a:spcPct val="100000"/>
              </a:lnSpc>
              <a:spcBef>
                <a:spcPts val="600"/>
              </a:spcBef>
              <a:spcAft>
                <a:spcPts val="600"/>
              </a:spcAft>
            </a:pPr>
            <a:r>
              <a:rPr lang="en-GB" altLang="en-US" dirty="0" smtClean="0"/>
              <a:t>Transport and diffusion processes are summarized by the expression </a:t>
            </a:r>
            <a:r>
              <a:rPr lang="en-GB" altLang="en-US" b="1" dirty="0" smtClean="0">
                <a:solidFill>
                  <a:srgbClr val="654A15"/>
                </a:solidFill>
              </a:rPr>
              <a:t>atmospheric dispersion.</a:t>
            </a:r>
          </a:p>
        </p:txBody>
      </p:sp>
      <p:sp>
        <p:nvSpPr>
          <p:cNvPr id="2" name="Dia számának helye 1"/>
          <p:cNvSpPr>
            <a:spLocks noGrp="1"/>
          </p:cNvSpPr>
          <p:nvPr>
            <p:ph type="sldNum" sz="quarter" idx="12"/>
          </p:nvPr>
        </p:nvSpPr>
        <p:spPr/>
        <p:txBody>
          <a:bodyPr/>
          <a:lstStyle/>
          <a:p>
            <a:fld id="{23A0628E-C12F-4F8C-9895-BCD5E30100D3}" type="slidenum">
              <a:rPr lang="en-US" smtClean="0"/>
              <a:pPr/>
              <a:t>83</a:t>
            </a:fld>
            <a:endParaRPr lang="en-US" dirty="0"/>
          </a:p>
        </p:txBody>
      </p:sp>
    </p:spTree>
    <p:extLst>
      <p:ext uri="{BB962C8B-B14F-4D97-AF65-F5344CB8AC3E}">
        <p14:creationId xmlns:p14="http://schemas.microsoft.com/office/powerpoint/2010/main" val="425543598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p:cNvSpPr>
          <p:nvPr>
            <p:ph type="title" idx="4294967295"/>
          </p:nvPr>
        </p:nvSpPr>
        <p:spPr>
          <a:xfrm>
            <a:off x="514219" y="188914"/>
            <a:ext cx="9082219" cy="936625"/>
          </a:xfrm>
        </p:spPr>
        <p:txBody>
          <a:bodyPr/>
          <a:lstStyle/>
          <a:p>
            <a:r>
              <a:rPr lang="en-GB" altLang="en-US" dirty="0" smtClean="0"/>
              <a:t>Meteorological data and sampling of these data</a:t>
            </a:r>
            <a:endParaRPr lang="en-US" altLang="en-US" sz="2400" dirty="0" smtClean="0"/>
          </a:p>
        </p:txBody>
      </p:sp>
      <p:sp>
        <p:nvSpPr>
          <p:cNvPr id="269315" name="Rectangle 3"/>
          <p:cNvSpPr>
            <a:spLocks noGrp="1" noChangeArrowheads="1"/>
          </p:cNvSpPr>
          <p:nvPr>
            <p:ph type="body" idx="4294967295"/>
          </p:nvPr>
        </p:nvSpPr>
        <p:spPr bwMode="auto">
          <a:xfrm>
            <a:off x="514219" y="1484314"/>
            <a:ext cx="8884444" cy="46815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360000" indent="-360000">
              <a:lnSpc>
                <a:spcPct val="100000"/>
              </a:lnSpc>
              <a:spcBef>
                <a:spcPts val="600"/>
              </a:spcBef>
              <a:spcAft>
                <a:spcPts val="600"/>
              </a:spcAft>
            </a:pPr>
            <a:r>
              <a:rPr lang="en-GB" altLang="en-US" dirty="0" smtClean="0"/>
              <a:t>To obtain a probabilistic assessment of the radiological consequences, it is necessary to take into account all the various </a:t>
            </a:r>
            <a:r>
              <a:rPr lang="en-GB" altLang="en-US" b="1" dirty="0" smtClean="0">
                <a:solidFill>
                  <a:srgbClr val="654A15"/>
                </a:solidFill>
              </a:rPr>
              <a:t>meteorological conditions</a:t>
            </a:r>
            <a:r>
              <a:rPr lang="en-GB" altLang="en-US" dirty="0" smtClean="0"/>
              <a:t> during the release. </a:t>
            </a:r>
          </a:p>
          <a:p>
            <a:pPr marL="360000" indent="-360000">
              <a:lnSpc>
                <a:spcPct val="100000"/>
              </a:lnSpc>
              <a:spcBef>
                <a:spcPts val="600"/>
              </a:spcBef>
              <a:spcAft>
                <a:spcPts val="600"/>
              </a:spcAft>
            </a:pPr>
            <a:r>
              <a:rPr lang="en-GB" altLang="en-US" dirty="0" smtClean="0"/>
              <a:t>So, for a specific site, it is necessary to have representative </a:t>
            </a:r>
            <a:r>
              <a:rPr lang="en-GB" altLang="en-US" b="1" dirty="0" smtClean="0">
                <a:solidFill>
                  <a:srgbClr val="654A15"/>
                </a:solidFill>
              </a:rPr>
              <a:t>meteorological data</a:t>
            </a:r>
            <a:r>
              <a:rPr lang="en-GB" altLang="en-US" dirty="0" smtClean="0"/>
              <a:t> recorded on an hourly basis for at least one year. </a:t>
            </a:r>
          </a:p>
          <a:p>
            <a:pPr marL="360000" indent="-360000">
              <a:lnSpc>
                <a:spcPct val="100000"/>
              </a:lnSpc>
              <a:spcBef>
                <a:spcPts val="600"/>
              </a:spcBef>
              <a:spcAft>
                <a:spcPts val="600"/>
              </a:spcAft>
            </a:pPr>
            <a:r>
              <a:rPr lang="en-GB" altLang="en-US" dirty="0" smtClean="0"/>
              <a:t>These data are obtained </a:t>
            </a:r>
            <a:r>
              <a:rPr lang="en-GB" altLang="en-US" b="1" dirty="0" smtClean="0">
                <a:solidFill>
                  <a:srgbClr val="654A15"/>
                </a:solidFill>
              </a:rPr>
              <a:t>on the site</a:t>
            </a:r>
            <a:r>
              <a:rPr lang="en-GB" altLang="en-US" dirty="0" smtClean="0"/>
              <a:t> itself or near the site by a station of the meteorological network. </a:t>
            </a:r>
          </a:p>
          <a:p>
            <a:pPr marL="360000" indent="-360000">
              <a:lnSpc>
                <a:spcPct val="100000"/>
              </a:lnSpc>
              <a:spcBef>
                <a:spcPts val="600"/>
              </a:spcBef>
              <a:spcAft>
                <a:spcPts val="600"/>
              </a:spcAft>
            </a:pPr>
            <a:r>
              <a:rPr lang="en-GB" altLang="en-US" dirty="0" smtClean="0"/>
              <a:t>For long distance calculations and for dispersion models more </a:t>
            </a:r>
            <a:r>
              <a:rPr lang="en-GB" altLang="en-US" b="1" dirty="0" smtClean="0">
                <a:solidFill>
                  <a:srgbClr val="654A15"/>
                </a:solidFill>
              </a:rPr>
              <a:t>sophisticated</a:t>
            </a:r>
            <a:r>
              <a:rPr lang="en-GB" altLang="en-US" dirty="0" smtClean="0"/>
              <a:t> than the Gaussian one, it is required to have recorded meteorological data at several locations around the site, to take into account </a:t>
            </a:r>
            <a:r>
              <a:rPr lang="en-GB" altLang="en-US" b="1" dirty="0" smtClean="0">
                <a:solidFill>
                  <a:srgbClr val="654A15"/>
                </a:solidFill>
              </a:rPr>
              <a:t>topographic effects</a:t>
            </a:r>
            <a:r>
              <a:rPr lang="en-GB" altLang="en-US" dirty="0" smtClean="0"/>
              <a:t>, for example. </a:t>
            </a:r>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84</a:t>
            </a:fld>
            <a:endParaRPr lang="en-US" dirty="0"/>
          </a:p>
        </p:txBody>
      </p:sp>
    </p:spTree>
    <p:extLst>
      <p:ext uri="{BB962C8B-B14F-4D97-AF65-F5344CB8AC3E}">
        <p14:creationId xmlns:p14="http://schemas.microsoft.com/office/powerpoint/2010/main" val="231286787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p:cNvSpPr>
          <p:nvPr>
            <p:ph type="title" idx="4294967295"/>
          </p:nvPr>
        </p:nvSpPr>
        <p:spPr/>
        <p:txBody>
          <a:bodyPr/>
          <a:lstStyle/>
          <a:p>
            <a:r>
              <a:rPr lang="en-GB" altLang="en-US" dirty="0" smtClean="0"/>
              <a:t>Exposure pathways and dose assessment</a:t>
            </a:r>
            <a:endParaRPr lang="en-US" altLang="en-US" dirty="0" smtClean="0"/>
          </a:p>
        </p:txBody>
      </p:sp>
      <p:sp>
        <p:nvSpPr>
          <p:cNvPr id="273411" name="Rectangle 3"/>
          <p:cNvSpPr>
            <a:spLocks noGrp="1" noChangeArrowheads="1"/>
          </p:cNvSpPr>
          <p:nvPr>
            <p:ph type="body" idx="4294967295"/>
          </p:nvPr>
        </p:nvSpPr>
        <p:spPr bwMode="auto">
          <a:xfrm>
            <a:off x="514219" y="1412124"/>
            <a:ext cx="8884444" cy="46815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360000" indent="-360000">
              <a:lnSpc>
                <a:spcPct val="100000"/>
              </a:lnSpc>
              <a:spcBef>
                <a:spcPts val="600"/>
              </a:spcBef>
              <a:spcAft>
                <a:spcPts val="600"/>
              </a:spcAft>
            </a:pPr>
            <a:r>
              <a:rPr lang="en-GB" altLang="en-US" dirty="0" smtClean="0"/>
              <a:t>The </a:t>
            </a:r>
            <a:r>
              <a:rPr lang="en-GB" altLang="en-US" b="1" dirty="0" smtClean="0">
                <a:solidFill>
                  <a:srgbClr val="654A15"/>
                </a:solidFill>
              </a:rPr>
              <a:t>main exposure pathways</a:t>
            </a:r>
            <a:r>
              <a:rPr lang="en-GB" altLang="en-US" dirty="0" smtClean="0"/>
              <a:t>, during and after the atmospheric dispersion, are: </a:t>
            </a:r>
          </a:p>
          <a:p>
            <a:pPr marL="720000" lvl="1" indent="-360000">
              <a:lnSpc>
                <a:spcPct val="100000"/>
              </a:lnSpc>
              <a:spcBef>
                <a:spcPts val="300"/>
              </a:spcBef>
              <a:spcAft>
                <a:spcPts val="300"/>
              </a:spcAft>
            </a:pPr>
            <a:r>
              <a:rPr lang="en-GB" altLang="en-US" dirty="0" smtClean="0"/>
              <a:t>External exposure from the passing puffs (or the passing plume); </a:t>
            </a:r>
          </a:p>
          <a:p>
            <a:pPr marL="720000" lvl="1" indent="-360000">
              <a:lnSpc>
                <a:spcPct val="100000"/>
              </a:lnSpc>
              <a:spcBef>
                <a:spcPts val="300"/>
              </a:spcBef>
              <a:spcAft>
                <a:spcPts val="300"/>
              </a:spcAft>
            </a:pPr>
            <a:r>
              <a:rPr lang="en-GB" altLang="en-US" dirty="0" smtClean="0"/>
              <a:t>External exposure from the deposited material on the ground; </a:t>
            </a:r>
          </a:p>
          <a:p>
            <a:pPr marL="720000" lvl="1" indent="-360000">
              <a:lnSpc>
                <a:spcPct val="100000"/>
              </a:lnSpc>
              <a:spcBef>
                <a:spcPts val="300"/>
              </a:spcBef>
              <a:spcAft>
                <a:spcPts val="300"/>
              </a:spcAft>
            </a:pPr>
            <a:r>
              <a:rPr lang="en-GB" altLang="en-US" dirty="0" smtClean="0"/>
              <a:t>Internal exposure by inhalation during the passage of the puffs (generally committed doses to various organs and effective dose); </a:t>
            </a:r>
          </a:p>
          <a:p>
            <a:pPr marL="720000" lvl="1" indent="-360000">
              <a:lnSpc>
                <a:spcPct val="100000"/>
              </a:lnSpc>
              <a:spcBef>
                <a:spcPts val="300"/>
              </a:spcBef>
              <a:spcAft>
                <a:spcPts val="300"/>
              </a:spcAft>
            </a:pPr>
            <a:r>
              <a:rPr lang="en-GB" altLang="en-US" dirty="0" smtClean="0"/>
              <a:t>Internal exposure by ingestion of contaminated foodstuffs by dry and wet deposition (generally committed doses to various organs and effective dose), firstly by direct contamination and after by root uptake.</a:t>
            </a:r>
          </a:p>
          <a:p>
            <a:pPr marL="360000" indent="-360000">
              <a:lnSpc>
                <a:spcPct val="100000"/>
              </a:lnSpc>
              <a:spcBef>
                <a:spcPts val="600"/>
              </a:spcBef>
              <a:spcAft>
                <a:spcPts val="600"/>
              </a:spcAft>
            </a:pPr>
            <a:r>
              <a:rPr lang="en-GB" altLang="en-US" dirty="0" smtClean="0"/>
              <a:t>For each pathway, dose coefficients (or </a:t>
            </a:r>
            <a:r>
              <a:rPr lang="en-GB" altLang="en-US" b="1" dirty="0" smtClean="0">
                <a:solidFill>
                  <a:srgbClr val="654A15"/>
                </a:solidFill>
              </a:rPr>
              <a:t>dose conversion factors</a:t>
            </a:r>
            <a:r>
              <a:rPr lang="en-GB" altLang="en-US" dirty="0" smtClean="0"/>
              <a:t>) </a:t>
            </a:r>
            <a:r>
              <a:rPr lang="en-GB" altLang="en-US" dirty="0" smtClean="0"/>
              <a:t>(according to ICRP </a:t>
            </a:r>
            <a:r>
              <a:rPr lang="en-GB" altLang="en-US" dirty="0" smtClean="0"/>
              <a:t>or IAEA</a:t>
            </a:r>
            <a:r>
              <a:rPr lang="en-GB" altLang="en-US" dirty="0" smtClean="0"/>
              <a:t>) are to be applied, </a:t>
            </a:r>
            <a:r>
              <a:rPr lang="en-GB" altLang="en-US" dirty="0" smtClean="0"/>
              <a:t>for each radionuclide, </a:t>
            </a:r>
            <a:r>
              <a:rPr lang="en-GB" altLang="en-US" dirty="0" smtClean="0"/>
              <a:t>considering</a:t>
            </a:r>
            <a:r>
              <a:rPr lang="en-GB" altLang="en-US" dirty="0"/>
              <a:t> </a:t>
            </a:r>
            <a:r>
              <a:rPr lang="en-GB" altLang="en-US" dirty="0" smtClean="0"/>
              <a:t>the concentration and the conditions </a:t>
            </a:r>
            <a:r>
              <a:rPr lang="en-GB" altLang="en-US" dirty="0" smtClean="0"/>
              <a:t>(airborne, deposited, contained in a plant, etc</a:t>
            </a:r>
            <a:r>
              <a:rPr lang="en-GB" altLang="en-US" dirty="0" smtClean="0"/>
              <a:t>.), </a:t>
            </a:r>
            <a:r>
              <a:rPr lang="en-GB" altLang="en-US" dirty="0" smtClean="0"/>
              <a:t>to </a:t>
            </a:r>
            <a:r>
              <a:rPr lang="en-GB" altLang="en-US" dirty="0" smtClean="0"/>
              <a:t>determine the </a:t>
            </a:r>
            <a:r>
              <a:rPr lang="en-GB" altLang="en-US" b="1" dirty="0" smtClean="0">
                <a:solidFill>
                  <a:srgbClr val="654A15"/>
                </a:solidFill>
              </a:rPr>
              <a:t>individual doses. </a:t>
            </a:r>
            <a:endParaRPr lang="en-US" altLang="en-US" b="1" dirty="0" smtClean="0">
              <a:solidFill>
                <a:srgbClr val="654A15"/>
              </a:solidFill>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85</a:t>
            </a:fld>
            <a:endParaRPr lang="en-US" dirty="0"/>
          </a:p>
        </p:txBody>
      </p:sp>
    </p:spTree>
    <p:extLst>
      <p:ext uri="{BB962C8B-B14F-4D97-AF65-F5344CB8AC3E}">
        <p14:creationId xmlns:p14="http://schemas.microsoft.com/office/powerpoint/2010/main" val="73652729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p:cNvSpPr>
          <p:nvPr>
            <p:ph type="title" idx="4294967295"/>
          </p:nvPr>
        </p:nvSpPr>
        <p:spPr/>
        <p:txBody>
          <a:bodyPr/>
          <a:lstStyle/>
          <a:p>
            <a:r>
              <a:rPr lang="en-GB" altLang="en-US" dirty="0" smtClean="0"/>
              <a:t>Exposure pathways and dose assessment</a:t>
            </a:r>
            <a:br>
              <a:rPr lang="en-GB" altLang="en-US" dirty="0" smtClean="0"/>
            </a:br>
            <a:r>
              <a:rPr lang="en-GB" altLang="en-US" dirty="0" smtClean="0"/>
              <a:t>‒ </a:t>
            </a:r>
            <a:r>
              <a:rPr lang="en-GB" altLang="en-US" dirty="0"/>
              <a:t>cont. </a:t>
            </a:r>
            <a:endParaRPr lang="en-US" altLang="en-US" dirty="0" smtClean="0"/>
          </a:p>
        </p:txBody>
      </p:sp>
      <p:sp>
        <p:nvSpPr>
          <p:cNvPr id="277507" name="Rectangle 3"/>
          <p:cNvSpPr>
            <a:spLocks noGrp="1" noChangeArrowheads="1"/>
          </p:cNvSpPr>
          <p:nvPr>
            <p:ph type="body" idx="4294967295"/>
          </p:nvPr>
        </p:nvSpPr>
        <p:spPr bwMode="auto">
          <a:xfrm>
            <a:off x="514219" y="1484314"/>
            <a:ext cx="8884444" cy="46815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indent="0">
              <a:lnSpc>
                <a:spcPct val="100000"/>
              </a:lnSpc>
              <a:spcBef>
                <a:spcPts val="0"/>
              </a:spcBef>
              <a:spcAft>
                <a:spcPts val="1000"/>
              </a:spcAft>
              <a:buFont typeface="Arial" panose="020B0604020202020204" pitchFamily="34" charset="0"/>
              <a:buNone/>
            </a:pPr>
            <a:r>
              <a:rPr lang="en-GB" altLang="en-US" b="1" u="sng" dirty="0" smtClean="0"/>
              <a:t>Data on population, agriculture and economy</a:t>
            </a:r>
            <a:r>
              <a:rPr lang="en-GB" altLang="en-US" b="1" u="sng" dirty="0" smtClean="0">
                <a:solidFill>
                  <a:srgbClr val="654A15"/>
                </a:solidFill>
              </a:rPr>
              <a:t> </a:t>
            </a:r>
          </a:p>
          <a:p>
            <a:pPr marL="360000" indent="-360000">
              <a:lnSpc>
                <a:spcPct val="100000"/>
              </a:lnSpc>
              <a:spcBef>
                <a:spcPts val="600"/>
              </a:spcBef>
              <a:spcAft>
                <a:spcPts val="600"/>
              </a:spcAft>
            </a:pPr>
            <a:r>
              <a:rPr lang="en-GB" altLang="en-US" dirty="0" smtClean="0"/>
              <a:t>These data are necessary to evaluate the </a:t>
            </a:r>
            <a:r>
              <a:rPr lang="en-GB" altLang="en-US" b="1" dirty="0" smtClean="0">
                <a:solidFill>
                  <a:srgbClr val="654A15"/>
                </a:solidFill>
              </a:rPr>
              <a:t>health effects</a:t>
            </a:r>
            <a:r>
              <a:rPr lang="en-GB" altLang="en-US" dirty="0" smtClean="0"/>
              <a:t>, and to calculate the </a:t>
            </a:r>
            <a:r>
              <a:rPr lang="en-GB" altLang="en-US" b="1" dirty="0" smtClean="0">
                <a:solidFill>
                  <a:srgbClr val="654A15"/>
                </a:solidFill>
              </a:rPr>
              <a:t>economic impact</a:t>
            </a:r>
            <a:r>
              <a:rPr lang="en-GB" altLang="en-US" dirty="0" smtClean="0"/>
              <a:t> of implementing countermeasures like relocation of people and food bans. </a:t>
            </a:r>
          </a:p>
          <a:p>
            <a:pPr marL="360000" indent="-360000">
              <a:lnSpc>
                <a:spcPct val="100000"/>
              </a:lnSpc>
              <a:spcBef>
                <a:spcPts val="600"/>
              </a:spcBef>
              <a:spcAft>
                <a:spcPts val="600"/>
              </a:spcAft>
            </a:pPr>
            <a:r>
              <a:rPr lang="en-GB" altLang="en-US" dirty="0" smtClean="0"/>
              <a:t>Generally these data are available </a:t>
            </a:r>
            <a:r>
              <a:rPr lang="en-GB" altLang="en-US" dirty="0" smtClean="0"/>
              <a:t>in </a:t>
            </a:r>
            <a:r>
              <a:rPr lang="en-GB" altLang="en-US" dirty="0" smtClean="0"/>
              <a:t>the form of a </a:t>
            </a:r>
            <a:r>
              <a:rPr lang="en-GB" altLang="en-US" b="1" dirty="0" smtClean="0">
                <a:solidFill>
                  <a:srgbClr val="654A15"/>
                </a:solidFill>
              </a:rPr>
              <a:t>radial grid</a:t>
            </a:r>
            <a:r>
              <a:rPr lang="en-GB" altLang="en-US" dirty="0" smtClean="0"/>
              <a:t> </a:t>
            </a:r>
            <a:r>
              <a:rPr lang="en-GB" altLang="en-US" dirty="0" smtClean="0"/>
              <a:t>around the </a:t>
            </a:r>
            <a:r>
              <a:rPr lang="en-GB" altLang="en-US" dirty="0" smtClean="0"/>
              <a:t>site. </a:t>
            </a:r>
          </a:p>
          <a:p>
            <a:pPr>
              <a:buFont typeface="Arial" panose="020B0604020202020204" pitchFamily="34" charset="0"/>
              <a:buNone/>
            </a:pPr>
            <a:endParaRPr lang="en-GB" altLang="en-US" b="1" u="sng" dirty="0" smtClean="0">
              <a:solidFill>
                <a:srgbClr val="654A15"/>
              </a:solidFill>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86</a:t>
            </a:fld>
            <a:endParaRPr lang="en-US" dirty="0"/>
          </a:p>
        </p:txBody>
      </p:sp>
    </p:spTree>
    <p:extLst>
      <p:ext uri="{BB962C8B-B14F-4D97-AF65-F5344CB8AC3E}">
        <p14:creationId xmlns:p14="http://schemas.microsoft.com/office/powerpoint/2010/main" val="239495550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p:cNvSpPr>
          <p:nvPr>
            <p:ph type="title" idx="4294967295"/>
          </p:nvPr>
        </p:nvSpPr>
        <p:spPr/>
        <p:txBody>
          <a:bodyPr/>
          <a:lstStyle/>
          <a:p>
            <a:r>
              <a:rPr lang="en-GB" altLang="en-US" dirty="0" smtClean="0"/>
              <a:t>Exposure pathways and dose </a:t>
            </a:r>
            <a:r>
              <a:rPr lang="en-GB" altLang="en-US" dirty="0"/>
              <a:t>assessment</a:t>
            </a:r>
            <a:br>
              <a:rPr lang="en-GB" altLang="en-US" dirty="0"/>
            </a:br>
            <a:r>
              <a:rPr lang="en-GB" altLang="en-US" dirty="0"/>
              <a:t> ‒ cont</a:t>
            </a:r>
            <a:r>
              <a:rPr lang="en-GB" altLang="en-US" dirty="0" smtClean="0"/>
              <a:t>.</a:t>
            </a:r>
            <a:endParaRPr lang="en-US" altLang="en-US" dirty="0" smtClean="0"/>
          </a:p>
        </p:txBody>
      </p:sp>
      <p:sp>
        <p:nvSpPr>
          <p:cNvPr id="279555"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lnSpcReduction="10000"/>
          </a:bodyPr>
          <a:lstStyle/>
          <a:p>
            <a:pPr marL="0" indent="0">
              <a:lnSpc>
                <a:spcPct val="100000"/>
              </a:lnSpc>
              <a:spcBef>
                <a:spcPts val="0"/>
              </a:spcBef>
              <a:spcAft>
                <a:spcPts val="1000"/>
              </a:spcAft>
              <a:buFont typeface="Arial" panose="020B0604020202020204" pitchFamily="34" charset="0"/>
              <a:buNone/>
            </a:pPr>
            <a:r>
              <a:rPr lang="en-GB" altLang="en-US" b="1" u="sng" dirty="0" smtClean="0"/>
              <a:t>Counter measures</a:t>
            </a:r>
            <a:r>
              <a:rPr lang="en-GB" altLang="en-US" b="1" u="sng" dirty="0" smtClean="0">
                <a:solidFill>
                  <a:srgbClr val="654A15"/>
                </a:solidFill>
              </a:rPr>
              <a:t> </a:t>
            </a:r>
          </a:p>
          <a:p>
            <a:pPr marL="360000" indent="-360000">
              <a:lnSpc>
                <a:spcPct val="100000"/>
              </a:lnSpc>
              <a:spcBef>
                <a:spcPts val="600"/>
              </a:spcBef>
              <a:spcAft>
                <a:spcPts val="600"/>
              </a:spcAft>
            </a:pPr>
            <a:r>
              <a:rPr lang="en-GB" altLang="en-US" b="1" dirty="0" smtClean="0">
                <a:solidFill>
                  <a:srgbClr val="654A15"/>
                </a:solidFill>
              </a:rPr>
              <a:t>Short-term</a:t>
            </a:r>
            <a:r>
              <a:rPr lang="en-GB" altLang="en-US" dirty="0" smtClean="0"/>
              <a:t> countermeasures include </a:t>
            </a:r>
          </a:p>
          <a:p>
            <a:pPr marL="720000" lvl="1" indent="-360000">
              <a:lnSpc>
                <a:spcPct val="100000"/>
              </a:lnSpc>
              <a:spcBef>
                <a:spcPts val="300"/>
              </a:spcBef>
              <a:spcAft>
                <a:spcPts val="300"/>
              </a:spcAft>
            </a:pPr>
            <a:r>
              <a:rPr lang="en-GB" altLang="en-US" dirty="0" smtClean="0"/>
              <a:t>sheltering,</a:t>
            </a:r>
          </a:p>
          <a:p>
            <a:pPr marL="720000" lvl="1" indent="-360000">
              <a:lnSpc>
                <a:spcPct val="100000"/>
              </a:lnSpc>
              <a:spcBef>
                <a:spcPts val="300"/>
              </a:spcBef>
              <a:spcAft>
                <a:spcPts val="300"/>
              </a:spcAft>
            </a:pPr>
            <a:r>
              <a:rPr lang="en-GB" altLang="en-US" dirty="0" smtClean="0"/>
              <a:t>evacuation, </a:t>
            </a:r>
          </a:p>
          <a:p>
            <a:pPr marL="720000" lvl="1" indent="-360000">
              <a:lnSpc>
                <a:spcPct val="100000"/>
              </a:lnSpc>
              <a:spcBef>
                <a:spcPts val="300"/>
              </a:spcBef>
              <a:spcAft>
                <a:spcPts val="300"/>
              </a:spcAft>
            </a:pPr>
            <a:r>
              <a:rPr lang="en-GB" altLang="en-US" dirty="0" smtClean="0"/>
              <a:t>administration of stable iodine. </a:t>
            </a:r>
          </a:p>
          <a:p>
            <a:pPr marL="360000" indent="-360000">
              <a:lnSpc>
                <a:spcPct val="100000"/>
              </a:lnSpc>
              <a:spcBef>
                <a:spcPts val="600"/>
              </a:spcBef>
              <a:spcAft>
                <a:spcPts val="600"/>
              </a:spcAft>
            </a:pPr>
            <a:r>
              <a:rPr lang="en-GB" altLang="en-US" b="1" dirty="0" smtClean="0">
                <a:solidFill>
                  <a:srgbClr val="654A15"/>
                </a:solidFill>
              </a:rPr>
              <a:t>Long-ter</a:t>
            </a:r>
            <a:r>
              <a:rPr lang="en-GB" altLang="en-US" b="1" dirty="0">
                <a:solidFill>
                  <a:srgbClr val="654A15"/>
                </a:solidFill>
              </a:rPr>
              <a:t>m</a:t>
            </a:r>
            <a:r>
              <a:rPr lang="en-GB" altLang="en-US" dirty="0" smtClean="0">
                <a:solidFill>
                  <a:srgbClr val="654A15"/>
                </a:solidFill>
              </a:rPr>
              <a:t> </a:t>
            </a:r>
            <a:r>
              <a:rPr lang="en-GB" altLang="en-US" dirty="0" smtClean="0"/>
              <a:t>countermeasures include </a:t>
            </a:r>
          </a:p>
          <a:p>
            <a:pPr marL="720000" lvl="1" indent="-360000">
              <a:lnSpc>
                <a:spcPct val="100000"/>
              </a:lnSpc>
              <a:spcBef>
                <a:spcPts val="300"/>
              </a:spcBef>
              <a:spcAft>
                <a:spcPts val="300"/>
              </a:spcAft>
            </a:pPr>
            <a:r>
              <a:rPr lang="en-GB" altLang="en-US" dirty="0" smtClean="0"/>
              <a:t>relocation of people, </a:t>
            </a:r>
          </a:p>
          <a:p>
            <a:pPr marL="720000" lvl="1" indent="-360000">
              <a:lnSpc>
                <a:spcPct val="100000"/>
              </a:lnSpc>
              <a:spcBef>
                <a:spcPts val="300"/>
              </a:spcBef>
              <a:spcAft>
                <a:spcPts val="300"/>
              </a:spcAft>
            </a:pPr>
            <a:r>
              <a:rPr lang="en-GB" altLang="en-US" dirty="0" smtClean="0"/>
              <a:t>decontamination of soils (urban and rural areas) and </a:t>
            </a:r>
          </a:p>
          <a:p>
            <a:pPr marL="720000" lvl="1" indent="-360000">
              <a:lnSpc>
                <a:spcPct val="100000"/>
              </a:lnSpc>
              <a:spcBef>
                <a:spcPts val="300"/>
              </a:spcBef>
              <a:spcAft>
                <a:spcPts val="300"/>
              </a:spcAft>
            </a:pPr>
            <a:r>
              <a:rPr lang="en-GB" altLang="en-US" dirty="0" smtClean="0"/>
              <a:t>food bans for various period of time.</a:t>
            </a:r>
          </a:p>
        </p:txBody>
      </p:sp>
      <p:sp>
        <p:nvSpPr>
          <p:cNvPr id="2" name="Dia számának helye 1"/>
          <p:cNvSpPr>
            <a:spLocks noGrp="1"/>
          </p:cNvSpPr>
          <p:nvPr>
            <p:ph type="sldNum" sz="quarter" idx="12"/>
          </p:nvPr>
        </p:nvSpPr>
        <p:spPr/>
        <p:txBody>
          <a:bodyPr/>
          <a:lstStyle/>
          <a:p>
            <a:fld id="{23A0628E-C12F-4F8C-9895-BCD5E30100D3}" type="slidenum">
              <a:rPr lang="en-US" smtClean="0"/>
              <a:pPr/>
              <a:t>87</a:t>
            </a:fld>
            <a:endParaRPr lang="en-US" dirty="0"/>
          </a:p>
        </p:txBody>
      </p:sp>
    </p:spTree>
    <p:extLst>
      <p:ext uri="{BB962C8B-B14F-4D97-AF65-F5344CB8AC3E}">
        <p14:creationId xmlns:p14="http://schemas.microsoft.com/office/powerpoint/2010/main" val="333300237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p:cNvSpPr>
          <p:nvPr>
            <p:ph type="title" idx="4294967295"/>
          </p:nvPr>
        </p:nvSpPr>
        <p:spPr/>
        <p:txBody>
          <a:bodyPr/>
          <a:lstStyle/>
          <a:p>
            <a:r>
              <a:rPr lang="en-GB" altLang="en-US" smtClean="0"/>
              <a:t>Presentation of the results </a:t>
            </a:r>
            <a:endParaRPr lang="en-US" altLang="en-US" smtClean="0"/>
          </a:p>
        </p:txBody>
      </p:sp>
      <p:sp>
        <p:nvSpPr>
          <p:cNvPr id="281603" name="Rectangle 3"/>
          <p:cNvSpPr>
            <a:spLocks noGrp="1" noChangeArrowheads="1"/>
          </p:cNvSpPr>
          <p:nvPr>
            <p:ph type="body" idx="4294967295"/>
          </p:nvPr>
        </p:nvSpPr>
        <p:spPr bwMode="auto">
          <a:xfrm>
            <a:off x="514218" y="1231651"/>
            <a:ext cx="9133813" cy="46815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marL="360000" indent="-360000">
              <a:lnSpc>
                <a:spcPct val="100000"/>
              </a:lnSpc>
              <a:spcBef>
                <a:spcPts val="600"/>
              </a:spcBef>
              <a:spcAft>
                <a:spcPts val="600"/>
              </a:spcAft>
            </a:pPr>
            <a:r>
              <a:rPr lang="en-GB" altLang="en-US" dirty="0" smtClean="0"/>
              <a:t>Generally, the </a:t>
            </a:r>
            <a:r>
              <a:rPr lang="en-GB" altLang="en-US" b="1" dirty="0" smtClean="0">
                <a:solidFill>
                  <a:srgbClr val="654A15"/>
                </a:solidFill>
              </a:rPr>
              <a:t>consequences </a:t>
            </a:r>
            <a:r>
              <a:rPr lang="en-GB" altLang="en-US" dirty="0" smtClean="0"/>
              <a:t>are evaluated, for each release sequence and for each meteorological sequence, on all the </a:t>
            </a:r>
            <a:r>
              <a:rPr lang="en-GB" altLang="en-US" dirty="0" smtClean="0"/>
              <a:t>points </a:t>
            </a:r>
            <a:r>
              <a:rPr lang="en-GB" altLang="en-US" dirty="0" smtClean="0"/>
              <a:t>of </a:t>
            </a:r>
            <a:r>
              <a:rPr lang="en-GB" altLang="en-US" dirty="0" smtClean="0"/>
              <a:t>a </a:t>
            </a:r>
            <a:r>
              <a:rPr lang="en-GB" altLang="en-US" dirty="0" smtClean="0"/>
              <a:t>radial grid and this type of calculation is repeated for a sufficiently large number of meteorological sequences in order to take into account </a:t>
            </a:r>
            <a:r>
              <a:rPr lang="en-GB" altLang="en-US" b="1" dirty="0" smtClean="0">
                <a:solidFill>
                  <a:srgbClr val="654A15"/>
                </a:solidFill>
              </a:rPr>
              <a:t>all the possible conditions</a:t>
            </a:r>
            <a:r>
              <a:rPr lang="en-GB" altLang="en-US" dirty="0" smtClean="0"/>
              <a:t>, including the worst. </a:t>
            </a:r>
          </a:p>
          <a:p>
            <a:pPr marL="360000" indent="-360000">
              <a:lnSpc>
                <a:spcPct val="100000"/>
              </a:lnSpc>
              <a:spcBef>
                <a:spcPts val="600"/>
              </a:spcBef>
              <a:spcAft>
                <a:spcPts val="600"/>
              </a:spcAft>
            </a:pPr>
            <a:r>
              <a:rPr lang="en-GB" altLang="en-US" dirty="0" smtClean="0"/>
              <a:t>All the results are ordered to obtain a relative frequency distribution and then the final results are presented as </a:t>
            </a:r>
            <a:r>
              <a:rPr lang="en-GB" altLang="en-US" b="1" dirty="0" smtClean="0">
                <a:solidFill>
                  <a:schemeClr val="accent2">
                    <a:lumMod val="50000"/>
                  </a:schemeClr>
                </a:solidFill>
              </a:rPr>
              <a:t>complementary</a:t>
            </a:r>
            <a:r>
              <a:rPr lang="en-GB" altLang="en-US" dirty="0" smtClean="0">
                <a:solidFill>
                  <a:schemeClr val="accent2">
                    <a:lumMod val="50000"/>
                  </a:schemeClr>
                </a:solidFill>
              </a:rPr>
              <a:t> </a:t>
            </a:r>
            <a:r>
              <a:rPr lang="en-GB" altLang="en-US" b="1" dirty="0" smtClean="0">
                <a:solidFill>
                  <a:schemeClr val="accent2">
                    <a:lumMod val="50000"/>
                  </a:schemeClr>
                </a:solidFill>
              </a:rPr>
              <a:t>cumulative distribution function (CCDF*) </a:t>
            </a:r>
            <a:endParaRPr lang="en-GB" altLang="en-US" dirty="0" smtClean="0"/>
          </a:p>
          <a:p>
            <a:pPr marL="360000" indent="-360000">
              <a:lnSpc>
                <a:spcPct val="100000"/>
              </a:lnSpc>
              <a:spcBef>
                <a:spcPts val="600"/>
              </a:spcBef>
              <a:spcAft>
                <a:spcPts val="600"/>
              </a:spcAft>
            </a:pPr>
            <a:r>
              <a:rPr lang="en-GB" altLang="en-US" dirty="0" smtClean="0"/>
              <a:t>A point on a CCDF curve gives the conditional (if the accident occurs) probability that the corresponding </a:t>
            </a:r>
            <a:r>
              <a:rPr lang="en-GB" altLang="en-US" b="1" dirty="0" smtClean="0">
                <a:solidFill>
                  <a:srgbClr val="654A15"/>
                </a:solidFill>
              </a:rPr>
              <a:t>consequence</a:t>
            </a:r>
            <a:r>
              <a:rPr lang="en-GB" altLang="en-US" dirty="0" smtClean="0"/>
              <a:t> value is </a:t>
            </a:r>
            <a:r>
              <a:rPr lang="en-GB" altLang="en-US" b="1" dirty="0" smtClean="0">
                <a:solidFill>
                  <a:srgbClr val="654A15"/>
                </a:solidFill>
              </a:rPr>
              <a:t>not exceeded</a:t>
            </a:r>
            <a:r>
              <a:rPr lang="en-GB" altLang="en-US" dirty="0" smtClean="0">
                <a:solidFill>
                  <a:srgbClr val="654A15"/>
                </a:solidFill>
              </a:rPr>
              <a:t>.</a:t>
            </a:r>
          </a:p>
        </p:txBody>
      </p:sp>
      <p:sp>
        <p:nvSpPr>
          <p:cNvPr id="2" name="Dia számának helye 1"/>
          <p:cNvSpPr>
            <a:spLocks noGrp="1"/>
          </p:cNvSpPr>
          <p:nvPr>
            <p:ph type="sldNum" sz="quarter" idx="12"/>
          </p:nvPr>
        </p:nvSpPr>
        <p:spPr/>
        <p:txBody>
          <a:bodyPr/>
          <a:lstStyle/>
          <a:p>
            <a:fld id="{23A0628E-C12F-4F8C-9895-BCD5E30100D3}" type="slidenum">
              <a:rPr lang="en-US" smtClean="0"/>
              <a:pPr/>
              <a:t>88</a:t>
            </a:fld>
            <a:endParaRPr lang="en-US" dirty="0"/>
          </a:p>
        </p:txBody>
      </p:sp>
      <p:sp>
        <p:nvSpPr>
          <p:cNvPr id="3" name="Szövegdoboz 2"/>
          <p:cNvSpPr txBox="1"/>
          <p:nvPr/>
        </p:nvSpPr>
        <p:spPr>
          <a:xfrm>
            <a:off x="756746" y="6032938"/>
            <a:ext cx="8177048" cy="646331"/>
          </a:xfrm>
          <a:prstGeom prst="rect">
            <a:avLst/>
          </a:prstGeom>
          <a:noFill/>
        </p:spPr>
        <p:txBody>
          <a:bodyPr wrap="square" rtlCol="0">
            <a:spAutoFit/>
          </a:bodyPr>
          <a:lstStyle/>
          <a:p>
            <a:r>
              <a:rPr lang="en-GB" altLang="en-US" b="1" dirty="0" smtClean="0">
                <a:solidFill>
                  <a:srgbClr val="654A15"/>
                </a:solidFill>
              </a:rPr>
              <a:t>* </a:t>
            </a:r>
            <a:r>
              <a:rPr lang="en-GB" altLang="en-US" b="1" dirty="0" smtClean="0">
                <a:solidFill>
                  <a:srgbClr val="002060"/>
                </a:solidFill>
              </a:rPr>
              <a:t>N</a:t>
            </a:r>
            <a:r>
              <a:rPr lang="en-GB" altLang="en-US" dirty="0" smtClean="0"/>
              <a:t>ot </a:t>
            </a:r>
            <a:r>
              <a:rPr lang="en-GB" altLang="en-US" dirty="0"/>
              <a:t>to be mistaken with</a:t>
            </a:r>
            <a:r>
              <a:rPr lang="en-GB" altLang="en-US" b="1" dirty="0">
                <a:solidFill>
                  <a:srgbClr val="654A15"/>
                </a:solidFill>
              </a:rPr>
              <a:t> </a:t>
            </a:r>
            <a:r>
              <a:rPr lang="en-GB" altLang="en-US" dirty="0">
                <a:solidFill>
                  <a:srgbClr val="002060"/>
                </a:solidFill>
              </a:rPr>
              <a:t>the </a:t>
            </a:r>
            <a:r>
              <a:rPr lang="en-GB" altLang="en-US" dirty="0"/>
              <a:t>conditional core damage frequency (CCDF) used in PSA Level 1.</a:t>
            </a:r>
            <a:endParaRPr lang="hu-HU" dirty="0"/>
          </a:p>
        </p:txBody>
      </p:sp>
      <p:sp>
        <p:nvSpPr>
          <p:cNvPr id="6" name="Szövegdoboz 5"/>
          <p:cNvSpPr txBox="1"/>
          <p:nvPr/>
        </p:nvSpPr>
        <p:spPr>
          <a:xfrm>
            <a:off x="9170273" y="5804365"/>
            <a:ext cx="641131" cy="646331"/>
          </a:xfrm>
          <a:prstGeom prst="rect">
            <a:avLst/>
          </a:prstGeom>
          <a:solidFill>
            <a:schemeClr val="accent1">
              <a:alpha val="45000"/>
            </a:schemeClr>
          </a:solidFill>
        </p:spPr>
        <p:txBody>
          <a:bodyPr wrap="square" rtlCol="0">
            <a:spAutoFit/>
          </a:bodyPr>
          <a:lstStyle/>
          <a:p>
            <a:r>
              <a:rPr lang="en-US" sz="3600" b="1" i="1" dirty="0" smtClean="0">
                <a:latin typeface="Britannic Bold" panose="020B0903060703020204" pitchFamily="34" charset="0"/>
                <a:hlinkClick r:id="rId3" action="ppaction://hlinksldjump"/>
              </a:rPr>
              <a:t>Q</a:t>
            </a:r>
            <a:endParaRPr lang="hu-HU" sz="3600" b="1" i="1" dirty="0">
              <a:latin typeface="Britannic Bold" panose="020B0903060703020204" pitchFamily="34" charset="0"/>
            </a:endParaRPr>
          </a:p>
        </p:txBody>
      </p:sp>
    </p:spTree>
    <p:extLst>
      <p:ext uri="{BB962C8B-B14F-4D97-AF65-F5344CB8AC3E}">
        <p14:creationId xmlns:p14="http://schemas.microsoft.com/office/powerpoint/2010/main" val="78420706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rmAutofit/>
          </a:bodyPr>
          <a:lstStyle/>
          <a:p>
            <a:r>
              <a:rPr lang="en-GB" altLang="en-US" dirty="0" smtClean="0"/>
              <a:t>PSA FOR EXTERNAL AND INTERNAL HAZARDS</a:t>
            </a:r>
          </a:p>
        </p:txBody>
      </p:sp>
      <p:sp>
        <p:nvSpPr>
          <p:cNvPr id="3" name="Content Placeholder 2"/>
          <p:cNvSpPr>
            <a:spLocks noGrp="1"/>
          </p:cNvSpPr>
          <p:nvPr>
            <p:ph idx="4294967295"/>
          </p:nvPr>
        </p:nvSpPr>
        <p:spPr>
          <a:xfrm>
            <a:off x="507340" y="1484314"/>
            <a:ext cx="8884444" cy="2864814"/>
          </a:xfrm>
          <a:prstGeom prst="rect">
            <a:avLst/>
          </a:prstGeom>
          <a:solidFill>
            <a:srgbClr val="FFFFCC"/>
          </a:solidFill>
          <a:ln w="19050">
            <a:solidFill>
              <a:srgbClr val="FF9900"/>
            </a:solidFill>
          </a:ln>
        </p:spPr>
        <p:txBody>
          <a:bodyPr lIns="288000" tIns="288000" rIns="288000" bIns="288000">
            <a:spAutoFit/>
          </a:bodyPr>
          <a:lstStyle/>
          <a:p>
            <a:pPr marL="381000" indent="-381000">
              <a:lnSpc>
                <a:spcPct val="100000"/>
              </a:lnSpc>
              <a:spcBef>
                <a:spcPct val="50000"/>
              </a:spcBef>
              <a:buClr>
                <a:srgbClr val="317DBF"/>
              </a:buClr>
              <a:buNone/>
            </a:pPr>
            <a:r>
              <a:rPr lang="en-GB" altLang="en-US" sz="2800" dirty="0"/>
              <a:t>Learning objectives</a:t>
            </a:r>
          </a:p>
          <a:p>
            <a:pPr marL="381000" indent="-381000" algn="just" eaLnBrk="0" hangingPunct="0">
              <a:lnSpc>
                <a:spcPct val="100000"/>
              </a:lnSpc>
              <a:spcBef>
                <a:spcPts val="1500"/>
              </a:spcBef>
              <a:spcAft>
                <a:spcPts val="800"/>
              </a:spcAft>
              <a:buClrTx/>
              <a:buSzTx/>
              <a:buFont typeface="Arial" panose="020B0604020202020204" pitchFamily="34" charset="0"/>
              <a:buNone/>
            </a:pPr>
            <a:r>
              <a:rPr lang="en-GB" altLang="en-US" sz="2200" i="1" dirty="0" smtClean="0">
                <a:solidFill>
                  <a:srgbClr val="000000"/>
                </a:solidFill>
              </a:rPr>
              <a:t>After completing this chapter, the trainee will be able to:</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Define internal and external hazards.</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Describe the principles of hazard identification and evaluation</a:t>
            </a:r>
            <a:r>
              <a:rPr lang="en-GB" altLang="en-US" sz="2200" i="1" dirty="0" smtClean="0">
                <a:solidFill>
                  <a:srgbClr val="000000"/>
                </a:solidFill>
                <a:latin typeface="Arial"/>
              </a:rPr>
              <a:t>.</a:t>
            </a:r>
          </a:p>
          <a:p>
            <a:pPr marL="457200" indent="-457200" eaLnBrk="0" hangingPunct="0">
              <a:lnSpc>
                <a:spcPct val="100000"/>
              </a:lnSpc>
              <a:spcBef>
                <a:spcPct val="20000"/>
              </a:spcBef>
              <a:buClrTx/>
              <a:buSzTx/>
              <a:buFont typeface="+mj-lt"/>
              <a:buAutoNum type="arabicPeriod"/>
            </a:pPr>
            <a:r>
              <a:rPr lang="en-GB" altLang="en-US" sz="2200" i="1" dirty="0" smtClean="0">
                <a:latin typeface="Arial"/>
              </a:rPr>
              <a:t>Integrating the hazard PSAs into the Level 1 PSA</a:t>
            </a:r>
            <a:endParaRPr lang="en-GB" altLang="en-US" sz="2200" i="1" dirty="0" smtClean="0">
              <a:solidFill>
                <a:srgbClr val="000000"/>
              </a:solidFill>
              <a:latin typeface="Arial"/>
            </a:endParaRPr>
          </a:p>
        </p:txBody>
      </p:sp>
      <p:sp>
        <p:nvSpPr>
          <p:cNvPr id="4" name="Slide Number Placeholder 3"/>
          <p:cNvSpPr txBox="1">
            <a:spLocks noGrp="1"/>
          </p:cNvSpPr>
          <p:nvPr/>
        </p:nvSpPr>
        <p:spPr>
          <a:xfrm>
            <a:off x="9034066" y="188913"/>
            <a:ext cx="638042" cy="368300"/>
          </a:xfrm>
          <a:prstGeom prst="rect">
            <a:avLst/>
          </a:prstGeom>
          <a:noFill/>
        </p:spPr>
        <p:txBody>
          <a:bodyPr lIns="36000" tIns="36000" rIns="36000" bIns="360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FE79EDAA-669B-46C7-B9B1-60098B416280}" type="slidenum">
              <a:rPr lang="sl-SI" altLang="en-US" sz="1200">
                <a:solidFill>
                  <a:srgbClr val="898989"/>
                </a:solidFill>
                <a:latin typeface="Arial" panose="020B0604020202020204" pitchFamily="34" charset="0"/>
                <a:cs typeface="Arial" panose="020B0604020202020204" pitchFamily="34" charset="0"/>
              </a:rPr>
              <a:pPr algn="r"/>
              <a:t>89</a:t>
            </a:fld>
            <a:endParaRPr lang="sl-SI" altLang="en-US" sz="1200">
              <a:solidFill>
                <a:srgbClr val="898989"/>
              </a:solidFill>
              <a:latin typeface="Arial" panose="020B0604020202020204" pitchFamily="34" charset="0"/>
              <a:cs typeface="Arial" panose="020B0604020202020204" pitchFamily="34" charset="0"/>
            </a:endParaRPr>
          </a:p>
        </p:txBody>
      </p:sp>
      <p:sp>
        <p:nvSpPr>
          <p:cNvPr id="5" name="Dia számának helye 4"/>
          <p:cNvSpPr>
            <a:spLocks noGrp="1"/>
          </p:cNvSpPr>
          <p:nvPr>
            <p:ph type="sldNum" sz="quarter" idx="12"/>
          </p:nvPr>
        </p:nvSpPr>
        <p:spPr/>
        <p:txBody>
          <a:bodyPr/>
          <a:lstStyle/>
          <a:p>
            <a:fld id="{23A0628E-C12F-4F8C-9895-BCD5E30100D3}" type="slidenum">
              <a:rPr lang="en-US" smtClean="0"/>
              <a:pPr/>
              <a:t>89</a:t>
            </a:fld>
            <a:endParaRPr lang="en-US" dirty="0"/>
          </a:p>
        </p:txBody>
      </p:sp>
    </p:spTree>
    <p:extLst>
      <p:ext uri="{BB962C8B-B14F-4D97-AF65-F5344CB8AC3E}">
        <p14:creationId xmlns:p14="http://schemas.microsoft.com/office/powerpoint/2010/main" val="30899109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idx="4294967295"/>
          </p:nvPr>
        </p:nvSpPr>
        <p:spPr/>
        <p:txBody>
          <a:bodyPr/>
          <a:lstStyle/>
          <a:p>
            <a:r>
              <a:rPr lang="en-GB" altLang="en-US" dirty="0" smtClean="0"/>
              <a:t>Requirement for both DSA and PSA</a:t>
            </a:r>
            <a:endParaRPr lang="sl-SI" altLang="en-US" dirty="0" smtClean="0"/>
          </a:p>
        </p:txBody>
      </p:sp>
      <p:sp>
        <p:nvSpPr>
          <p:cNvPr id="3" name="Content Placeholder 2"/>
          <p:cNvSpPr>
            <a:spLocks noGrp="1"/>
          </p:cNvSpPr>
          <p:nvPr>
            <p:ph idx="4294967295"/>
          </p:nvPr>
        </p:nvSpPr>
        <p:spPr>
          <a:xfrm>
            <a:off x="468643" y="1358190"/>
            <a:ext cx="8884444" cy="4679950"/>
          </a:xfrm>
          <a:prstGeom prst="rect">
            <a:avLst/>
          </a:prstGeom>
        </p:spPr>
        <p:txBody>
          <a:bodyPr>
            <a:normAutofit/>
          </a:bodyPr>
          <a:lstStyle/>
          <a:p>
            <a:pPr marL="360000" indent="-360000">
              <a:lnSpc>
                <a:spcPct val="100000"/>
              </a:lnSpc>
              <a:spcBef>
                <a:spcPts val="600"/>
              </a:spcBef>
              <a:spcAft>
                <a:spcPts val="600"/>
              </a:spcAft>
            </a:pPr>
            <a:r>
              <a:rPr lang="en-GB" altLang="ja-JP" dirty="0" smtClean="0"/>
              <a:t>Both</a:t>
            </a:r>
            <a:r>
              <a:rPr lang="en-GB" altLang="ja-JP" b="1" dirty="0" smtClean="0"/>
              <a:t> </a:t>
            </a:r>
            <a:r>
              <a:rPr lang="en-GB" altLang="ja-JP" b="1" dirty="0" smtClean="0">
                <a:solidFill>
                  <a:srgbClr val="654A15"/>
                </a:solidFill>
              </a:rPr>
              <a:t>deterministic and probabilistic safety analysis</a:t>
            </a:r>
            <a:r>
              <a:rPr lang="en-GB" altLang="ja-JP" dirty="0" smtClean="0"/>
              <a:t> shall be used in a safety analysis of the design of nuclear power plants to enable the challenges to safety in the various categories of plant states to be evaluated and assessed. </a:t>
            </a:r>
          </a:p>
          <a:p>
            <a:pPr marL="360000" indent="-360000">
              <a:lnSpc>
                <a:spcPct val="100000"/>
              </a:lnSpc>
              <a:spcBef>
                <a:spcPts val="600"/>
              </a:spcBef>
              <a:spcAft>
                <a:spcPts val="600"/>
              </a:spcAft>
            </a:pPr>
            <a:r>
              <a:rPr lang="en-GB" altLang="ja-JP" dirty="0" smtClean="0"/>
              <a:t>Such analyses are an integral part of any licensing process and part of the </a:t>
            </a:r>
            <a:r>
              <a:rPr lang="en-GB" altLang="ja-JP" b="1" dirty="0" smtClean="0">
                <a:solidFill>
                  <a:srgbClr val="654A15"/>
                </a:solidFill>
              </a:rPr>
              <a:t>Final Safety Analysis Report</a:t>
            </a:r>
            <a:r>
              <a:rPr lang="en-GB" altLang="ja-JP" dirty="0" smtClean="0"/>
              <a:t> (FSAR) for every nuclear power plant.</a:t>
            </a:r>
          </a:p>
        </p:txBody>
      </p:sp>
      <p:sp>
        <p:nvSpPr>
          <p:cNvPr id="4" name="Slide Number Placeholder 3"/>
          <p:cNvSpPr txBox="1">
            <a:spLocks noGrp="1"/>
          </p:cNvSpPr>
          <p:nvPr/>
        </p:nvSpPr>
        <p:spPr>
          <a:xfrm>
            <a:off x="9034066" y="188913"/>
            <a:ext cx="638042" cy="368300"/>
          </a:xfrm>
          <a:prstGeom prst="rect">
            <a:avLst/>
          </a:prstGeom>
          <a:noFill/>
        </p:spPr>
        <p:txBody>
          <a:bodyPr lIns="36000" tIns="36000" rIns="36000" bIns="360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9889FE50-67E8-4294-94D9-3557E63688E9}" type="slidenum">
              <a:rPr lang="sl-SI" altLang="en-US" sz="1200">
                <a:solidFill>
                  <a:srgbClr val="898989"/>
                </a:solidFill>
                <a:latin typeface="Arial" panose="020B0604020202020204" pitchFamily="34" charset="0"/>
                <a:cs typeface="Arial" panose="020B0604020202020204" pitchFamily="34" charset="0"/>
              </a:rPr>
              <a:pPr algn="r"/>
              <a:t>9</a:t>
            </a:fld>
            <a:endParaRPr lang="sl-SI" altLang="en-US" sz="1200">
              <a:solidFill>
                <a:srgbClr val="898989"/>
              </a:solidFill>
              <a:latin typeface="Arial" panose="020B0604020202020204" pitchFamily="34" charset="0"/>
              <a:cs typeface="Arial" panose="020B0604020202020204" pitchFamily="34" charset="0"/>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9</a:t>
            </a:fld>
            <a:endParaRPr lang="en-US" dirty="0"/>
          </a:p>
        </p:txBody>
      </p:sp>
    </p:spTree>
    <p:extLst>
      <p:ext uri="{BB962C8B-B14F-4D97-AF65-F5344CB8AC3E}">
        <p14:creationId xmlns:p14="http://schemas.microsoft.com/office/powerpoint/2010/main" val="400130378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p:cNvSpPr>
          <p:nvPr>
            <p:ph type="title" idx="4294967295"/>
          </p:nvPr>
        </p:nvSpPr>
        <p:spPr/>
        <p:txBody>
          <a:bodyPr/>
          <a:lstStyle/>
          <a:p>
            <a:r>
              <a:rPr lang="en-GB" altLang="en-US" dirty="0" smtClean="0"/>
              <a:t>Definitions </a:t>
            </a:r>
            <a:endParaRPr lang="en-US" altLang="en-US" dirty="0" smtClean="0"/>
          </a:p>
        </p:txBody>
      </p:sp>
      <p:sp>
        <p:nvSpPr>
          <p:cNvPr id="284675" name="Rectangle 3"/>
          <p:cNvSpPr>
            <a:spLocks noGrp="1" noChangeArrowheads="1"/>
          </p:cNvSpPr>
          <p:nvPr>
            <p:ph type="body" idx="4294967295"/>
          </p:nvPr>
        </p:nvSpPr>
        <p:spPr bwMode="auto">
          <a:xfrm>
            <a:off x="545749" y="1221555"/>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marL="360000" indent="-360000">
              <a:lnSpc>
                <a:spcPct val="100000"/>
              </a:lnSpc>
              <a:spcBef>
                <a:spcPts val="600"/>
              </a:spcBef>
              <a:spcAft>
                <a:spcPts val="600"/>
              </a:spcAft>
            </a:pPr>
            <a:r>
              <a:rPr lang="en-GB" altLang="en-US" dirty="0" smtClean="0"/>
              <a:t>Apart from random component failures and human errors that may lead to internal initiating events, fault sequences may be caused by the damage imposed by </a:t>
            </a:r>
            <a:r>
              <a:rPr lang="en-GB" altLang="en-US" b="1" dirty="0" smtClean="0">
                <a:solidFill>
                  <a:srgbClr val="654A15"/>
                </a:solidFill>
              </a:rPr>
              <a:t>other hazards</a:t>
            </a:r>
            <a:r>
              <a:rPr lang="en-GB" altLang="en-US" dirty="0" smtClean="0"/>
              <a:t>. </a:t>
            </a:r>
          </a:p>
          <a:p>
            <a:pPr marL="360000" indent="-360000">
              <a:lnSpc>
                <a:spcPct val="100000"/>
              </a:lnSpc>
              <a:spcBef>
                <a:spcPts val="600"/>
              </a:spcBef>
              <a:spcAft>
                <a:spcPts val="600"/>
              </a:spcAft>
            </a:pPr>
            <a:r>
              <a:rPr lang="en-GB" altLang="en-US" dirty="0" smtClean="0"/>
              <a:t>Other hazards can be </a:t>
            </a:r>
            <a:r>
              <a:rPr lang="en-GB" altLang="en-US" b="1" dirty="0" smtClean="0">
                <a:solidFill>
                  <a:srgbClr val="654A15"/>
                </a:solidFill>
              </a:rPr>
              <a:t>categorized </a:t>
            </a:r>
            <a:r>
              <a:rPr lang="en-GB" altLang="en-US" dirty="0" smtClean="0"/>
              <a:t>as follows [SSG-3]:</a:t>
            </a:r>
            <a:endParaRPr lang="en-GB" altLang="en-US" i="1" u="sng" dirty="0" smtClean="0"/>
          </a:p>
          <a:p>
            <a:pPr marL="720000" lvl="1" indent="-360000">
              <a:lnSpc>
                <a:spcPct val="100000"/>
              </a:lnSpc>
              <a:spcBef>
                <a:spcPts val="300"/>
              </a:spcBef>
              <a:spcAft>
                <a:spcPts val="300"/>
              </a:spcAft>
            </a:pPr>
            <a:r>
              <a:rPr lang="en-GB" altLang="en-US" b="1" u="sng" dirty="0" smtClean="0"/>
              <a:t>Internal hazards</a:t>
            </a:r>
            <a:r>
              <a:rPr lang="en-GB" altLang="en-US" dirty="0" smtClean="0"/>
              <a:t> originating from sources located </a:t>
            </a:r>
            <a:r>
              <a:rPr lang="en-GB" altLang="en-US" b="1" dirty="0" smtClean="0">
                <a:solidFill>
                  <a:srgbClr val="654A15"/>
                </a:solidFill>
              </a:rPr>
              <a:t>on the site</a:t>
            </a:r>
            <a:r>
              <a:rPr lang="en-GB" altLang="en-US" dirty="0" smtClean="0"/>
              <a:t> of the nuclear power plant, either inside or outside plant buildings; and typically are caused by a failure of a non-safety equipment. </a:t>
            </a:r>
          </a:p>
          <a:p>
            <a:pPr lvl="1" indent="-360000">
              <a:spcBef>
                <a:spcPts val="300"/>
              </a:spcBef>
              <a:spcAft>
                <a:spcPts val="300"/>
              </a:spcAft>
            </a:pPr>
            <a:r>
              <a:rPr lang="en-GB" altLang="en-US" b="1" u="sng" dirty="0"/>
              <a:t>External hazards</a:t>
            </a:r>
            <a:r>
              <a:rPr lang="en-GB" altLang="en-US" dirty="0"/>
              <a:t> originating from the sources located </a:t>
            </a:r>
            <a:r>
              <a:rPr lang="en-GB" altLang="en-US" b="1" dirty="0">
                <a:solidFill>
                  <a:srgbClr val="654A15"/>
                </a:solidFill>
              </a:rPr>
              <a:t>outside the site</a:t>
            </a:r>
            <a:r>
              <a:rPr lang="en-GB" altLang="en-US" dirty="0"/>
              <a:t> of the nuclear power plant. These can be either of </a:t>
            </a:r>
            <a:r>
              <a:rPr lang="en-GB" altLang="en-US" b="1" dirty="0">
                <a:solidFill>
                  <a:schemeClr val="accent2">
                    <a:lumMod val="50000"/>
                  </a:schemeClr>
                </a:solidFill>
              </a:rPr>
              <a:t>natural</a:t>
            </a:r>
            <a:r>
              <a:rPr lang="en-GB" altLang="en-US" dirty="0">
                <a:solidFill>
                  <a:schemeClr val="accent2">
                    <a:lumMod val="50000"/>
                  </a:schemeClr>
                </a:solidFill>
              </a:rPr>
              <a:t> </a:t>
            </a:r>
            <a:r>
              <a:rPr lang="en-GB" altLang="en-US" dirty="0" smtClean="0"/>
              <a:t>or </a:t>
            </a:r>
            <a:r>
              <a:rPr lang="en-GB" altLang="en-US" dirty="0"/>
              <a:t>of </a:t>
            </a:r>
            <a:r>
              <a:rPr lang="en-GB" altLang="en-US" b="1" dirty="0">
                <a:solidFill>
                  <a:schemeClr val="accent2">
                    <a:lumMod val="50000"/>
                  </a:schemeClr>
                </a:solidFill>
              </a:rPr>
              <a:t>human origin</a:t>
            </a:r>
            <a:r>
              <a:rPr lang="en-GB" altLang="en-US" dirty="0"/>
              <a:t>.  </a:t>
            </a:r>
            <a:endParaRPr lang="en-GB" altLang="en-US" i="1" u="sng"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90</a:t>
            </a:fld>
            <a:endParaRPr lang="en-US" dirty="0"/>
          </a:p>
        </p:txBody>
      </p:sp>
      <p:sp>
        <p:nvSpPr>
          <p:cNvPr id="3" name="Szövegdoboz 2"/>
          <p:cNvSpPr txBox="1"/>
          <p:nvPr/>
        </p:nvSpPr>
        <p:spPr>
          <a:xfrm>
            <a:off x="903888" y="5962526"/>
            <a:ext cx="8702565" cy="923330"/>
          </a:xfrm>
          <a:prstGeom prst="rect">
            <a:avLst/>
          </a:prstGeom>
          <a:noFill/>
        </p:spPr>
        <p:txBody>
          <a:bodyPr wrap="square" rtlCol="0">
            <a:spAutoFit/>
          </a:bodyPr>
          <a:lstStyle/>
          <a:p>
            <a:pPr marL="0" lvl="1" algn="ctr"/>
            <a:r>
              <a:rPr lang="en-GB" altLang="en-US" dirty="0"/>
              <a:t>Note, that the hazards of human origin which are </a:t>
            </a:r>
            <a:r>
              <a:rPr lang="en-GB" altLang="en-US" dirty="0" smtClean="0"/>
              <a:t>due to some </a:t>
            </a:r>
            <a:r>
              <a:rPr lang="en-GB" altLang="en-US" dirty="0"/>
              <a:t>intentional, malevolent action are not considered here. They cannot be treated in statistical way. </a:t>
            </a:r>
            <a:endParaRPr lang="en-GB" altLang="en-US" i="1" u="sng" dirty="0"/>
          </a:p>
          <a:p>
            <a:endParaRPr lang="hu-HU" dirty="0"/>
          </a:p>
        </p:txBody>
      </p:sp>
    </p:spTree>
    <p:extLst>
      <p:ext uri="{BB962C8B-B14F-4D97-AF65-F5344CB8AC3E}">
        <p14:creationId xmlns:p14="http://schemas.microsoft.com/office/powerpoint/2010/main" val="85500482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p:cNvSpPr>
          <p:nvPr>
            <p:ph type="title" idx="4294967295"/>
          </p:nvPr>
        </p:nvSpPr>
        <p:spPr/>
        <p:txBody>
          <a:bodyPr/>
          <a:lstStyle/>
          <a:p>
            <a:r>
              <a:rPr lang="en-GB" altLang="en-US" dirty="0"/>
              <a:t>Definitions ‒ cont.</a:t>
            </a:r>
            <a:endParaRPr lang="en-US" altLang="en-US" dirty="0" smtClean="0"/>
          </a:p>
        </p:txBody>
      </p:sp>
      <p:sp>
        <p:nvSpPr>
          <p:cNvPr id="288771" name="Rectangle 3"/>
          <p:cNvSpPr>
            <a:spLocks noGrp="1" noChangeArrowheads="1"/>
          </p:cNvSpPr>
          <p:nvPr>
            <p:ph type="body" idx="4294967295"/>
          </p:nvPr>
        </p:nvSpPr>
        <p:spPr bwMode="auto">
          <a:xfrm>
            <a:off x="507340" y="1484314"/>
            <a:ext cx="8891323"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a:bodyPr>
          <a:lstStyle/>
          <a:p>
            <a:pPr marL="360000" indent="-360000">
              <a:lnSpc>
                <a:spcPct val="100000"/>
              </a:lnSpc>
              <a:spcBef>
                <a:spcPts val="600"/>
              </a:spcBef>
              <a:spcAft>
                <a:spcPts val="600"/>
              </a:spcAft>
            </a:pPr>
            <a:r>
              <a:rPr lang="en-GB" altLang="en-US" dirty="0" smtClean="0"/>
              <a:t>Such hazards can </a:t>
            </a:r>
            <a:r>
              <a:rPr lang="en-GB" altLang="en-US" b="1" dirty="0" smtClean="0">
                <a:solidFill>
                  <a:srgbClr val="654A15"/>
                </a:solidFill>
              </a:rPr>
              <a:t>damage plant components</a:t>
            </a:r>
            <a:r>
              <a:rPr lang="en-GB" altLang="en-US" dirty="0" smtClean="0"/>
              <a:t> and thus generate accident sequences that might lead to </a:t>
            </a:r>
            <a:r>
              <a:rPr lang="en-GB" altLang="en-US" b="1" dirty="0" smtClean="0">
                <a:solidFill>
                  <a:srgbClr val="654A15"/>
                </a:solidFill>
              </a:rPr>
              <a:t>core damage</a:t>
            </a:r>
            <a:r>
              <a:rPr lang="en-GB" altLang="en-US" dirty="0" smtClean="0"/>
              <a:t> (or to other end states as appropriate, if these are considered in the Level 1 PSA).</a:t>
            </a:r>
          </a:p>
          <a:p>
            <a:pPr marL="360000" indent="-360000">
              <a:lnSpc>
                <a:spcPct val="100000"/>
              </a:lnSpc>
              <a:spcBef>
                <a:spcPts val="600"/>
              </a:spcBef>
              <a:spcAft>
                <a:spcPts val="600"/>
              </a:spcAft>
            </a:pPr>
            <a:r>
              <a:rPr lang="en-GB" altLang="en-US" dirty="0" smtClean="0"/>
              <a:t>Often these hazards have the potential to affect </a:t>
            </a:r>
            <a:r>
              <a:rPr lang="en-GB" altLang="en-US" b="1" dirty="0" smtClean="0">
                <a:solidFill>
                  <a:srgbClr val="654A15"/>
                </a:solidFill>
              </a:rPr>
              <a:t>many different pieces of equipment simultaneously</a:t>
            </a:r>
            <a:r>
              <a:rPr lang="en-GB" altLang="en-US" dirty="0" smtClean="0"/>
              <a:t> and adversely impact plant personnel.</a:t>
            </a:r>
          </a:p>
          <a:p>
            <a:pPr marL="360000" indent="-360000">
              <a:lnSpc>
                <a:spcPct val="100000"/>
              </a:lnSpc>
              <a:spcBef>
                <a:spcPts val="600"/>
              </a:spcBef>
              <a:spcAft>
                <a:spcPts val="600"/>
              </a:spcAft>
            </a:pPr>
            <a:r>
              <a:rPr lang="en-GB" altLang="en-US" dirty="0" smtClean="0"/>
              <a:t>Both </a:t>
            </a:r>
            <a:r>
              <a:rPr lang="en-GB" altLang="en-US" b="1" dirty="0" smtClean="0">
                <a:solidFill>
                  <a:srgbClr val="654A15"/>
                </a:solidFill>
              </a:rPr>
              <a:t>internal and external</a:t>
            </a:r>
            <a:r>
              <a:rPr lang="en-GB" altLang="en-US" dirty="0" smtClean="0"/>
              <a:t> hazards should be included in the </a:t>
            </a:r>
            <a:r>
              <a:rPr lang="en-GB" altLang="en-US" b="1" dirty="0" smtClean="0">
                <a:solidFill>
                  <a:srgbClr val="654A15"/>
                </a:solidFill>
              </a:rPr>
              <a:t>Level 1 PSA.</a:t>
            </a:r>
            <a:endParaRPr lang="en-US" altLang="en-US" b="1" dirty="0" smtClean="0">
              <a:solidFill>
                <a:srgbClr val="654A15"/>
              </a:solidFill>
            </a:endParaRPr>
          </a:p>
        </p:txBody>
      </p:sp>
      <p:sp>
        <p:nvSpPr>
          <p:cNvPr id="2" name="Dia számának helye 1"/>
          <p:cNvSpPr>
            <a:spLocks noGrp="1"/>
          </p:cNvSpPr>
          <p:nvPr>
            <p:ph type="sldNum" sz="quarter" idx="12"/>
          </p:nvPr>
        </p:nvSpPr>
        <p:spPr/>
        <p:txBody>
          <a:bodyPr/>
          <a:lstStyle/>
          <a:p>
            <a:fld id="{23A0628E-C12F-4F8C-9895-BCD5E30100D3}" type="slidenum">
              <a:rPr lang="en-US" smtClean="0"/>
              <a:pPr/>
              <a:t>91</a:t>
            </a:fld>
            <a:endParaRPr lang="en-US" dirty="0"/>
          </a:p>
        </p:txBody>
      </p:sp>
    </p:spTree>
    <p:extLst>
      <p:ext uri="{BB962C8B-B14F-4D97-AF65-F5344CB8AC3E}">
        <p14:creationId xmlns:p14="http://schemas.microsoft.com/office/powerpoint/2010/main" val="408224721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p:cNvSpPr>
          <p:nvPr>
            <p:ph type="title" idx="4294967295"/>
          </p:nvPr>
        </p:nvSpPr>
        <p:spPr/>
        <p:txBody>
          <a:bodyPr/>
          <a:lstStyle/>
          <a:p>
            <a:r>
              <a:rPr lang="en-GB" altLang="en-US" dirty="0" smtClean="0"/>
              <a:t>Analysis process and collection of initial information</a:t>
            </a:r>
            <a:endParaRPr lang="en-US" altLang="en-US" dirty="0" smtClean="0"/>
          </a:p>
        </p:txBody>
      </p:sp>
      <p:sp>
        <p:nvSpPr>
          <p:cNvPr id="290819" name="Rectangle 3"/>
          <p:cNvSpPr>
            <a:spLocks noGrp="1" noChangeArrowheads="1"/>
          </p:cNvSpPr>
          <p:nvPr>
            <p:ph type="body" idx="4294967295"/>
          </p:nvPr>
        </p:nvSpPr>
        <p:spPr bwMode="auto">
          <a:xfrm>
            <a:off x="411217" y="1439918"/>
            <a:ext cx="8915400" cy="487543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62500" lnSpcReduction="20000"/>
          </a:bodyPr>
          <a:lstStyle/>
          <a:p>
            <a:pPr marL="360000" indent="-360000">
              <a:lnSpc>
                <a:spcPct val="100000"/>
              </a:lnSpc>
              <a:spcBef>
                <a:spcPts val="600"/>
              </a:spcBef>
              <a:spcAft>
                <a:spcPts val="600"/>
              </a:spcAft>
            </a:pPr>
            <a:r>
              <a:rPr lang="en-GB" altLang="en-US" sz="3800" dirty="0" smtClean="0"/>
              <a:t>The </a:t>
            </a:r>
            <a:r>
              <a:rPr lang="en-GB" altLang="en-US" sz="3800" b="1" dirty="0" smtClean="0">
                <a:solidFill>
                  <a:srgbClr val="654A15"/>
                </a:solidFill>
              </a:rPr>
              <a:t>main stages of the analysis</a:t>
            </a:r>
            <a:r>
              <a:rPr lang="en-GB" altLang="en-US" sz="3800" dirty="0" smtClean="0"/>
              <a:t> of internal and external hazards typically include:</a:t>
            </a:r>
          </a:p>
          <a:p>
            <a:pPr marL="720000" lvl="1" indent="-360000" fontAlgn="auto">
              <a:lnSpc>
                <a:spcPct val="100000"/>
              </a:lnSpc>
              <a:spcBef>
                <a:spcPts val="300"/>
              </a:spcBef>
              <a:spcAft>
                <a:spcPts val="300"/>
              </a:spcAft>
            </a:pPr>
            <a:r>
              <a:rPr lang="en-GB" altLang="en-US" sz="3200" dirty="0"/>
              <a:t>Collection of initial information on internal and external hazards</a:t>
            </a:r>
            <a:r>
              <a:rPr lang="en-GB" altLang="en-US" sz="3200" dirty="0" smtClean="0"/>
              <a:t>;</a:t>
            </a:r>
          </a:p>
          <a:p>
            <a:pPr marL="720000" lvl="1" indent="-360000" fontAlgn="auto">
              <a:lnSpc>
                <a:spcPct val="100000"/>
              </a:lnSpc>
              <a:spcBef>
                <a:spcPts val="300"/>
              </a:spcBef>
              <a:spcAft>
                <a:spcPts val="300"/>
              </a:spcAft>
            </a:pPr>
            <a:r>
              <a:rPr lang="en-GB" altLang="en-US" sz="3200" dirty="0" smtClean="0"/>
              <a:t>Detailed layout information of the components potentially vulnerable to the hazards;</a:t>
            </a:r>
            <a:endParaRPr lang="en-GB" altLang="en-US" sz="3200" dirty="0"/>
          </a:p>
          <a:p>
            <a:pPr marL="720000" lvl="1" indent="-360000" fontAlgn="auto">
              <a:lnSpc>
                <a:spcPct val="100000"/>
              </a:lnSpc>
              <a:spcBef>
                <a:spcPts val="300"/>
              </a:spcBef>
              <a:spcAft>
                <a:spcPts val="300"/>
              </a:spcAft>
            </a:pPr>
            <a:r>
              <a:rPr lang="en-GB" altLang="en-US" sz="3200" dirty="0"/>
              <a:t>Hazard identification, including single and combined hazards;</a:t>
            </a:r>
          </a:p>
          <a:p>
            <a:pPr marL="720000" lvl="1" indent="-360000" fontAlgn="auto">
              <a:lnSpc>
                <a:spcPct val="100000"/>
              </a:lnSpc>
              <a:spcBef>
                <a:spcPts val="300"/>
              </a:spcBef>
              <a:spcAft>
                <a:spcPts val="300"/>
              </a:spcAft>
            </a:pPr>
            <a:r>
              <a:rPr lang="en-GB" altLang="en-US" sz="3200" dirty="0"/>
              <a:t>Hazard screening analysis, both quantitative and qualitative;</a:t>
            </a:r>
          </a:p>
          <a:p>
            <a:pPr marL="720000" lvl="1" indent="-360000" fontAlgn="auto">
              <a:lnSpc>
                <a:spcPct val="100000"/>
              </a:lnSpc>
              <a:spcBef>
                <a:spcPts val="300"/>
              </a:spcBef>
              <a:spcAft>
                <a:spcPts val="300"/>
              </a:spcAft>
            </a:pPr>
            <a:r>
              <a:rPr lang="en-GB" altLang="en-US" sz="3200" dirty="0"/>
              <a:t>Bounding assessment; and/or </a:t>
            </a:r>
          </a:p>
          <a:p>
            <a:pPr marL="720000" lvl="1" indent="-360000" fontAlgn="auto">
              <a:lnSpc>
                <a:spcPct val="100000"/>
              </a:lnSpc>
              <a:spcBef>
                <a:spcPts val="300"/>
              </a:spcBef>
              <a:spcAft>
                <a:spcPts val="300"/>
              </a:spcAft>
            </a:pPr>
            <a:r>
              <a:rPr lang="en-GB" altLang="en-US" sz="3200" dirty="0"/>
              <a:t>Detailed analysis</a:t>
            </a:r>
            <a:r>
              <a:rPr lang="en-GB" altLang="en-US" sz="3200" dirty="0" smtClean="0"/>
              <a:t>.</a:t>
            </a:r>
          </a:p>
          <a:p>
            <a:pPr marL="360000" lvl="1" indent="0" fontAlgn="auto">
              <a:lnSpc>
                <a:spcPct val="100000"/>
              </a:lnSpc>
              <a:spcBef>
                <a:spcPts val="300"/>
              </a:spcBef>
              <a:spcAft>
                <a:spcPts val="300"/>
              </a:spcAft>
              <a:buNone/>
            </a:pPr>
            <a:endParaRPr lang="en-GB" altLang="en-US" dirty="0"/>
          </a:p>
          <a:p>
            <a:pPr marL="360000" indent="-360000">
              <a:lnSpc>
                <a:spcPct val="100000"/>
              </a:lnSpc>
              <a:spcBef>
                <a:spcPts val="600"/>
              </a:spcBef>
              <a:spcAft>
                <a:spcPts val="600"/>
              </a:spcAft>
            </a:pPr>
            <a:r>
              <a:rPr lang="en-GB" altLang="en-US" sz="3800" dirty="0" smtClean="0"/>
              <a:t>While the stages of hazard identification and screening are similar for internal and external hazards, the </a:t>
            </a:r>
            <a:r>
              <a:rPr lang="en-GB" altLang="en-US" sz="3800" b="1" dirty="0" smtClean="0">
                <a:solidFill>
                  <a:srgbClr val="654A15"/>
                </a:solidFill>
              </a:rPr>
              <a:t>bounding assessment and detailed analysis</a:t>
            </a:r>
            <a:r>
              <a:rPr lang="en-GB" altLang="en-US" sz="3800" dirty="0" smtClean="0"/>
              <a:t> for each hazard may involve </a:t>
            </a:r>
            <a:r>
              <a:rPr lang="en-GB" altLang="en-US" sz="3800" b="1" dirty="0" smtClean="0">
                <a:solidFill>
                  <a:schemeClr val="accent2">
                    <a:lumMod val="50000"/>
                  </a:schemeClr>
                </a:solidFill>
              </a:rPr>
              <a:t>tasks that may be </a:t>
            </a:r>
            <a:r>
              <a:rPr lang="en-GB" altLang="en-US" sz="3800" b="1" dirty="0" smtClean="0">
                <a:solidFill>
                  <a:srgbClr val="654A15"/>
                </a:solidFill>
              </a:rPr>
              <a:t>unique</a:t>
            </a:r>
            <a:r>
              <a:rPr lang="en-GB" altLang="en-US" sz="3800" dirty="0" smtClean="0"/>
              <a:t> for the hazard considered, e.g. fire propagation will need to be analysed in the case of internal fires. </a:t>
            </a:r>
            <a:endParaRPr lang="en-US" altLang="en-US" sz="3800"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92</a:t>
            </a:fld>
            <a:endParaRPr lang="en-US" dirty="0"/>
          </a:p>
        </p:txBody>
      </p:sp>
    </p:spTree>
    <p:extLst>
      <p:ext uri="{BB962C8B-B14F-4D97-AF65-F5344CB8AC3E}">
        <p14:creationId xmlns:p14="http://schemas.microsoft.com/office/powerpoint/2010/main" val="51990824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p:cNvSpPr>
          <p:nvPr>
            <p:ph type="title" idx="4294967295"/>
          </p:nvPr>
        </p:nvSpPr>
        <p:spPr/>
        <p:txBody>
          <a:bodyPr/>
          <a:lstStyle/>
          <a:p>
            <a:r>
              <a:rPr lang="en-GB" altLang="en-US" dirty="0" smtClean="0"/>
              <a:t>Internal hazards</a:t>
            </a:r>
            <a:endParaRPr lang="en-US" altLang="en-US" dirty="0" smtClean="0"/>
          </a:p>
        </p:txBody>
      </p:sp>
      <p:sp>
        <p:nvSpPr>
          <p:cNvPr id="294915"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marL="360000" indent="-360000">
              <a:lnSpc>
                <a:spcPct val="100000"/>
              </a:lnSpc>
              <a:spcBef>
                <a:spcPts val="600"/>
              </a:spcBef>
              <a:spcAft>
                <a:spcPts val="600"/>
              </a:spcAft>
            </a:pPr>
            <a:r>
              <a:rPr lang="en-GB" altLang="en-US" dirty="0" smtClean="0"/>
              <a:t>The task of hazard identification is aimed to generate a </a:t>
            </a:r>
            <a:r>
              <a:rPr lang="en-GB" altLang="en-US" b="1" dirty="0" smtClean="0">
                <a:solidFill>
                  <a:srgbClr val="654A15"/>
                </a:solidFill>
              </a:rPr>
              <a:t>comprehensive list</a:t>
            </a:r>
            <a:r>
              <a:rPr lang="en-GB" altLang="en-US" dirty="0" smtClean="0"/>
              <a:t> of potential internal and external hazards. </a:t>
            </a:r>
            <a:r>
              <a:rPr lang="en-GB" altLang="en-US" b="1" dirty="0" smtClean="0">
                <a:solidFill>
                  <a:srgbClr val="654A15"/>
                </a:solidFill>
              </a:rPr>
              <a:t>Examples </a:t>
            </a:r>
            <a:r>
              <a:rPr lang="en-GB" altLang="en-US" dirty="0" smtClean="0"/>
              <a:t>of specific internal hazards are:</a:t>
            </a:r>
          </a:p>
          <a:p>
            <a:pPr marL="360000" indent="-360000">
              <a:lnSpc>
                <a:spcPct val="100000"/>
              </a:lnSpc>
              <a:spcBef>
                <a:spcPts val="600"/>
              </a:spcBef>
              <a:spcAft>
                <a:spcPts val="600"/>
              </a:spcAft>
            </a:pPr>
            <a:endParaRPr lang="en-GB" altLang="en-US" dirty="0" smtClean="0"/>
          </a:p>
          <a:p>
            <a:pPr marL="360000" indent="-360000">
              <a:lnSpc>
                <a:spcPct val="100000"/>
              </a:lnSpc>
              <a:spcBef>
                <a:spcPts val="600"/>
              </a:spcBef>
              <a:spcAft>
                <a:spcPts val="600"/>
              </a:spcAft>
            </a:pPr>
            <a:r>
              <a:rPr lang="en-GB" altLang="en-US" b="1" u="sng" dirty="0" smtClean="0"/>
              <a:t>Internal hazards inside plant buildings:</a:t>
            </a:r>
          </a:p>
          <a:p>
            <a:pPr marL="720000" lvl="1" indent="-360000">
              <a:lnSpc>
                <a:spcPct val="100000"/>
              </a:lnSpc>
              <a:spcBef>
                <a:spcPts val="300"/>
              </a:spcBef>
              <a:spcAft>
                <a:spcPts val="300"/>
              </a:spcAft>
            </a:pPr>
            <a:r>
              <a:rPr lang="en-GB" altLang="en-US" dirty="0" smtClean="0"/>
              <a:t>Internal fires;</a:t>
            </a:r>
          </a:p>
          <a:p>
            <a:pPr marL="720000" lvl="1" indent="-360000">
              <a:lnSpc>
                <a:spcPct val="100000"/>
              </a:lnSpc>
              <a:spcBef>
                <a:spcPts val="300"/>
              </a:spcBef>
              <a:spcAft>
                <a:spcPts val="300"/>
              </a:spcAft>
            </a:pPr>
            <a:r>
              <a:rPr lang="en-GB" altLang="en-US" dirty="0" smtClean="0"/>
              <a:t>Internal floods;</a:t>
            </a:r>
          </a:p>
          <a:p>
            <a:pPr marL="720000" lvl="1" indent="-360000">
              <a:lnSpc>
                <a:spcPct val="100000"/>
              </a:lnSpc>
              <a:spcBef>
                <a:spcPts val="300"/>
              </a:spcBef>
              <a:spcAft>
                <a:spcPts val="300"/>
              </a:spcAft>
            </a:pPr>
            <a:r>
              <a:rPr lang="en-GB" altLang="en-US" dirty="0" smtClean="0"/>
              <a:t>Internal missiles;</a:t>
            </a:r>
          </a:p>
          <a:p>
            <a:pPr marL="720000" lvl="1" indent="-360000">
              <a:lnSpc>
                <a:spcPct val="100000"/>
              </a:lnSpc>
              <a:spcBef>
                <a:spcPts val="300"/>
              </a:spcBef>
              <a:spcAft>
                <a:spcPts val="300"/>
              </a:spcAft>
            </a:pPr>
            <a:r>
              <a:rPr lang="en-GB" altLang="en-US" dirty="0" smtClean="0"/>
              <a:t>Internal explosions;</a:t>
            </a:r>
          </a:p>
          <a:p>
            <a:pPr marL="720000" lvl="1" indent="-360000">
              <a:lnSpc>
                <a:spcPct val="100000"/>
              </a:lnSpc>
              <a:spcBef>
                <a:spcPts val="300"/>
              </a:spcBef>
              <a:spcAft>
                <a:spcPts val="300"/>
              </a:spcAft>
            </a:pPr>
            <a:r>
              <a:rPr lang="en-GB" altLang="en-US" dirty="0" smtClean="0"/>
              <a:t>Heavy load drops.</a:t>
            </a:r>
            <a:endParaRPr lang="en-GB" altLang="en-US" u="sng"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93</a:t>
            </a:fld>
            <a:endParaRPr lang="en-US" dirty="0"/>
          </a:p>
        </p:txBody>
      </p:sp>
    </p:spTree>
    <p:extLst>
      <p:ext uri="{BB962C8B-B14F-4D97-AF65-F5344CB8AC3E}">
        <p14:creationId xmlns:p14="http://schemas.microsoft.com/office/powerpoint/2010/main" val="404557431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p:cNvSpPr>
          <p:nvPr>
            <p:ph type="title" idx="4294967295"/>
          </p:nvPr>
        </p:nvSpPr>
        <p:spPr/>
        <p:txBody>
          <a:bodyPr/>
          <a:lstStyle/>
          <a:p>
            <a:r>
              <a:rPr lang="en-GB" altLang="en-US" dirty="0" smtClean="0"/>
              <a:t>External hazards</a:t>
            </a:r>
            <a:endParaRPr lang="en-US" altLang="en-US" dirty="0" smtClean="0"/>
          </a:p>
        </p:txBody>
      </p:sp>
      <p:sp>
        <p:nvSpPr>
          <p:cNvPr id="296963" name="Rectangle 3"/>
          <p:cNvSpPr>
            <a:spLocks noGrp="1" noChangeArrowheads="1"/>
          </p:cNvSpPr>
          <p:nvPr>
            <p:ph type="body" idx="4294967295"/>
          </p:nvPr>
        </p:nvSpPr>
        <p:spPr bwMode="auto">
          <a:xfrm>
            <a:off x="514219" y="1388060"/>
            <a:ext cx="8884444" cy="486886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77500" lnSpcReduction="20000"/>
          </a:bodyPr>
          <a:lstStyle/>
          <a:p>
            <a:pPr marL="0" indent="0">
              <a:buNone/>
            </a:pPr>
            <a:r>
              <a:rPr lang="en-GB" altLang="en-US" b="1" dirty="0" smtClean="0">
                <a:solidFill>
                  <a:srgbClr val="654A15"/>
                </a:solidFill>
              </a:rPr>
              <a:t>Examples </a:t>
            </a:r>
            <a:r>
              <a:rPr lang="en-GB" altLang="en-US" dirty="0" smtClean="0"/>
              <a:t>of specific external hazards are:</a:t>
            </a:r>
          </a:p>
          <a:p>
            <a:pPr marL="360000" indent="-360000">
              <a:lnSpc>
                <a:spcPct val="100000"/>
              </a:lnSpc>
              <a:spcBef>
                <a:spcPts val="600"/>
              </a:spcBef>
              <a:spcAft>
                <a:spcPts val="600"/>
              </a:spcAft>
            </a:pPr>
            <a:r>
              <a:rPr lang="en-GB" altLang="en-US" b="1" u="sng" dirty="0" smtClean="0"/>
              <a:t>External natural hazards</a:t>
            </a:r>
            <a:r>
              <a:rPr lang="en-GB" altLang="en-US" u="sng" dirty="0" smtClean="0"/>
              <a:t>:</a:t>
            </a:r>
          </a:p>
          <a:p>
            <a:pPr marL="720000" lvl="1" indent="-360000">
              <a:lnSpc>
                <a:spcPct val="100000"/>
              </a:lnSpc>
              <a:spcBef>
                <a:spcPts val="300"/>
              </a:spcBef>
              <a:spcAft>
                <a:spcPts val="300"/>
              </a:spcAft>
            </a:pPr>
            <a:r>
              <a:rPr lang="en-GB" altLang="en-US" dirty="0" smtClean="0"/>
              <a:t>Seismic hazard;</a:t>
            </a:r>
          </a:p>
          <a:p>
            <a:pPr marL="720000" lvl="1" indent="-360000">
              <a:lnSpc>
                <a:spcPct val="100000"/>
              </a:lnSpc>
              <a:spcBef>
                <a:spcPts val="300"/>
              </a:spcBef>
              <a:spcAft>
                <a:spcPts val="300"/>
              </a:spcAft>
            </a:pPr>
            <a:r>
              <a:rPr lang="en-GB" altLang="en-US" dirty="0" smtClean="0"/>
              <a:t>External fire;</a:t>
            </a:r>
          </a:p>
          <a:p>
            <a:pPr marL="720000" lvl="1" indent="-360000">
              <a:lnSpc>
                <a:spcPct val="100000"/>
              </a:lnSpc>
              <a:spcBef>
                <a:spcPts val="300"/>
              </a:spcBef>
              <a:spcAft>
                <a:spcPts val="300"/>
              </a:spcAft>
            </a:pPr>
            <a:r>
              <a:rPr lang="en-GB" altLang="en-US" dirty="0" smtClean="0"/>
              <a:t>External flood;</a:t>
            </a:r>
          </a:p>
          <a:p>
            <a:pPr marL="720000" lvl="1" indent="-360000">
              <a:lnSpc>
                <a:spcPct val="100000"/>
              </a:lnSpc>
              <a:spcBef>
                <a:spcPts val="300"/>
              </a:spcBef>
              <a:spcAft>
                <a:spcPts val="300"/>
              </a:spcAft>
            </a:pPr>
            <a:r>
              <a:rPr lang="en-GB" altLang="en-US" dirty="0" smtClean="0"/>
              <a:t>High wind;</a:t>
            </a:r>
          </a:p>
          <a:p>
            <a:pPr marL="720000" lvl="1" indent="-360000">
              <a:lnSpc>
                <a:spcPct val="100000"/>
              </a:lnSpc>
              <a:spcBef>
                <a:spcPts val="300"/>
              </a:spcBef>
              <a:spcAft>
                <a:spcPts val="300"/>
              </a:spcAft>
            </a:pPr>
            <a:r>
              <a:rPr lang="en-GB" altLang="en-US" dirty="0" smtClean="0"/>
              <a:t>Biological phenomena, for instance abnormal fish population in the cooling pond;</a:t>
            </a:r>
          </a:p>
          <a:p>
            <a:pPr marL="720000" lvl="1" indent="-360000">
              <a:lnSpc>
                <a:spcPct val="100000"/>
              </a:lnSpc>
              <a:spcBef>
                <a:spcPts val="300"/>
              </a:spcBef>
              <a:spcAft>
                <a:spcPts val="300"/>
              </a:spcAft>
            </a:pPr>
            <a:r>
              <a:rPr lang="en-GB" altLang="en-US" dirty="0" smtClean="0"/>
              <a:t>Extreme meteorological conditions (e.g. extreme temperature, extreme rainfall, snow precipitation and ice pack, and lightning).</a:t>
            </a:r>
            <a:endParaRPr lang="en-GB" altLang="en-US" u="sng" dirty="0" smtClean="0"/>
          </a:p>
          <a:p>
            <a:pPr marL="360000" indent="-360000">
              <a:lnSpc>
                <a:spcPct val="100000"/>
              </a:lnSpc>
              <a:spcBef>
                <a:spcPts val="600"/>
              </a:spcBef>
              <a:spcAft>
                <a:spcPts val="600"/>
              </a:spcAft>
            </a:pPr>
            <a:r>
              <a:rPr lang="en-GB" altLang="en-US" b="1" u="sng" dirty="0" smtClean="0"/>
              <a:t>External human made hazards:</a:t>
            </a:r>
          </a:p>
          <a:p>
            <a:pPr marL="720000" lvl="1" indent="-360000">
              <a:lnSpc>
                <a:spcPct val="100000"/>
              </a:lnSpc>
              <a:spcBef>
                <a:spcPts val="300"/>
              </a:spcBef>
              <a:spcAft>
                <a:spcPts val="300"/>
              </a:spcAft>
            </a:pPr>
            <a:r>
              <a:rPr lang="en-GB" altLang="en-US" dirty="0" smtClean="0"/>
              <a:t>Off-site explosion;</a:t>
            </a:r>
          </a:p>
          <a:p>
            <a:pPr marL="720000" lvl="1" indent="-360000">
              <a:lnSpc>
                <a:spcPct val="100000"/>
              </a:lnSpc>
              <a:spcBef>
                <a:spcPts val="300"/>
              </a:spcBef>
              <a:spcAft>
                <a:spcPts val="300"/>
              </a:spcAft>
            </a:pPr>
            <a:r>
              <a:rPr lang="en-GB" altLang="en-US" dirty="0" smtClean="0"/>
              <a:t>Off-site toxic substance release;</a:t>
            </a:r>
          </a:p>
          <a:p>
            <a:pPr marL="720000" lvl="1" indent="-360000">
              <a:lnSpc>
                <a:spcPct val="100000"/>
              </a:lnSpc>
              <a:spcBef>
                <a:spcPts val="300"/>
              </a:spcBef>
              <a:spcAft>
                <a:spcPts val="300"/>
              </a:spcAft>
            </a:pPr>
            <a:r>
              <a:rPr lang="en-GB" altLang="en-US" dirty="0" smtClean="0"/>
              <a:t>Aircraft crash.</a:t>
            </a:r>
          </a:p>
        </p:txBody>
      </p:sp>
      <p:sp>
        <p:nvSpPr>
          <p:cNvPr id="2" name="Dia számának helye 1"/>
          <p:cNvSpPr>
            <a:spLocks noGrp="1"/>
          </p:cNvSpPr>
          <p:nvPr>
            <p:ph type="sldNum" sz="quarter" idx="12"/>
          </p:nvPr>
        </p:nvSpPr>
        <p:spPr/>
        <p:txBody>
          <a:bodyPr/>
          <a:lstStyle/>
          <a:p>
            <a:fld id="{23A0628E-C12F-4F8C-9895-BCD5E30100D3}" type="slidenum">
              <a:rPr lang="en-US" smtClean="0"/>
              <a:pPr/>
              <a:t>94</a:t>
            </a:fld>
            <a:endParaRPr lang="en-US" dirty="0"/>
          </a:p>
        </p:txBody>
      </p:sp>
    </p:spTree>
    <p:extLst>
      <p:ext uri="{BB962C8B-B14F-4D97-AF65-F5344CB8AC3E}">
        <p14:creationId xmlns:p14="http://schemas.microsoft.com/office/powerpoint/2010/main" val="1327914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p:cNvSpPr>
          <p:nvPr>
            <p:ph type="title" idx="4294967295"/>
          </p:nvPr>
        </p:nvSpPr>
        <p:spPr/>
        <p:txBody>
          <a:bodyPr/>
          <a:lstStyle/>
          <a:p>
            <a:r>
              <a:rPr lang="en-GB" altLang="en-US" dirty="0" smtClean="0"/>
              <a:t>Combined hazards</a:t>
            </a:r>
            <a:endParaRPr lang="en-US" altLang="en-US" dirty="0" smtClean="0"/>
          </a:p>
        </p:txBody>
      </p:sp>
      <p:sp>
        <p:nvSpPr>
          <p:cNvPr id="301059"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marL="0" indent="0">
              <a:lnSpc>
                <a:spcPct val="100000"/>
              </a:lnSpc>
              <a:spcBef>
                <a:spcPts val="0"/>
              </a:spcBef>
              <a:spcAft>
                <a:spcPts val="1000"/>
              </a:spcAft>
              <a:buFont typeface="Arial" panose="020B0604020202020204" pitchFamily="34" charset="0"/>
              <a:buNone/>
            </a:pPr>
            <a:r>
              <a:rPr lang="en-GB" altLang="en-US" b="1" u="sng" dirty="0" smtClean="0"/>
              <a:t>Combined hazards </a:t>
            </a:r>
            <a:endParaRPr lang="en-GB" altLang="en-US" b="1" dirty="0" smtClean="0"/>
          </a:p>
          <a:p>
            <a:pPr marL="360000" indent="-360000">
              <a:lnSpc>
                <a:spcPct val="100000"/>
              </a:lnSpc>
              <a:spcBef>
                <a:spcPts val="600"/>
              </a:spcBef>
              <a:spcAft>
                <a:spcPts val="600"/>
              </a:spcAft>
            </a:pPr>
            <a:r>
              <a:rPr lang="en-GB" altLang="en-US" dirty="0" smtClean="0"/>
              <a:t>The process of identification of hazards should include the identification of all credible </a:t>
            </a:r>
            <a:r>
              <a:rPr lang="en-GB" altLang="en-US" b="1" dirty="0" smtClean="0">
                <a:solidFill>
                  <a:srgbClr val="654A15"/>
                </a:solidFill>
              </a:rPr>
              <a:t>combinations of hazards</a:t>
            </a:r>
            <a:r>
              <a:rPr lang="en-GB" altLang="en-US" dirty="0" smtClean="0"/>
              <a:t> that may be significant for risk. </a:t>
            </a:r>
          </a:p>
          <a:p>
            <a:pPr marL="360000" indent="-360000">
              <a:lnSpc>
                <a:spcPct val="100000"/>
              </a:lnSpc>
              <a:spcBef>
                <a:spcPts val="600"/>
              </a:spcBef>
              <a:spcAft>
                <a:spcPts val="600"/>
              </a:spcAft>
            </a:pPr>
            <a:r>
              <a:rPr lang="en-GB" altLang="en-US" dirty="0" smtClean="0"/>
              <a:t>Note that combinations of hazards may have significantly </a:t>
            </a:r>
            <a:r>
              <a:rPr lang="en-GB" altLang="en-US" b="1" dirty="0" smtClean="0">
                <a:solidFill>
                  <a:srgbClr val="654A15"/>
                </a:solidFill>
              </a:rPr>
              <a:t>higher impact</a:t>
            </a:r>
            <a:r>
              <a:rPr lang="en-GB" altLang="en-US" dirty="0" smtClean="0"/>
              <a:t> on plant safety than each individual hazard considered separately, and </a:t>
            </a:r>
          </a:p>
          <a:p>
            <a:pPr marL="360000" indent="-360000">
              <a:lnSpc>
                <a:spcPct val="100000"/>
              </a:lnSpc>
              <a:spcBef>
                <a:spcPts val="600"/>
              </a:spcBef>
              <a:spcAft>
                <a:spcPts val="600"/>
              </a:spcAft>
            </a:pPr>
            <a:r>
              <a:rPr lang="en-GB" altLang="en-US" dirty="0" smtClean="0"/>
              <a:t>the </a:t>
            </a:r>
            <a:r>
              <a:rPr lang="en-GB" altLang="en-US" b="1" dirty="0">
                <a:solidFill>
                  <a:srgbClr val="654A15"/>
                </a:solidFill>
              </a:rPr>
              <a:t>f</a:t>
            </a:r>
            <a:r>
              <a:rPr lang="en-GB" altLang="en-US" b="1" dirty="0" smtClean="0">
                <a:solidFill>
                  <a:srgbClr val="654A15"/>
                </a:solidFill>
              </a:rPr>
              <a:t>requency </a:t>
            </a:r>
            <a:r>
              <a:rPr lang="en-GB" altLang="en-US" dirty="0" smtClean="0"/>
              <a:t>of occurrence of a combination of hazards may be </a:t>
            </a:r>
            <a:r>
              <a:rPr lang="en-GB" altLang="en-US" b="1" dirty="0" smtClean="0">
                <a:solidFill>
                  <a:srgbClr val="654A15"/>
                </a:solidFill>
              </a:rPr>
              <a:t>comparable</a:t>
            </a:r>
            <a:r>
              <a:rPr lang="en-GB" altLang="en-US" dirty="0" smtClean="0"/>
              <a:t> to that of the </a:t>
            </a:r>
            <a:r>
              <a:rPr lang="en-GB" altLang="en-US" b="1" dirty="0" smtClean="0">
                <a:solidFill>
                  <a:srgbClr val="654A15"/>
                </a:solidFill>
              </a:rPr>
              <a:t>individual hazards</a:t>
            </a:r>
            <a:r>
              <a:rPr lang="en-GB" altLang="en-US" dirty="0" smtClean="0"/>
              <a:t>, e.g. high level water due to storm precipitation and dam failure caused by storm precipitation. </a:t>
            </a:r>
          </a:p>
        </p:txBody>
      </p:sp>
      <p:sp>
        <p:nvSpPr>
          <p:cNvPr id="2" name="Dia számának helye 1"/>
          <p:cNvSpPr>
            <a:spLocks noGrp="1"/>
          </p:cNvSpPr>
          <p:nvPr>
            <p:ph type="sldNum" sz="quarter" idx="12"/>
          </p:nvPr>
        </p:nvSpPr>
        <p:spPr/>
        <p:txBody>
          <a:bodyPr/>
          <a:lstStyle/>
          <a:p>
            <a:fld id="{23A0628E-C12F-4F8C-9895-BCD5E30100D3}" type="slidenum">
              <a:rPr lang="en-US" smtClean="0"/>
              <a:pPr/>
              <a:t>95</a:t>
            </a:fld>
            <a:endParaRPr lang="en-US" dirty="0"/>
          </a:p>
        </p:txBody>
      </p:sp>
    </p:spTree>
    <p:extLst>
      <p:ext uri="{BB962C8B-B14F-4D97-AF65-F5344CB8AC3E}">
        <p14:creationId xmlns:p14="http://schemas.microsoft.com/office/powerpoint/2010/main" val="317656918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p:cNvSpPr>
          <p:nvPr>
            <p:ph type="title" idx="4294967295"/>
          </p:nvPr>
        </p:nvSpPr>
        <p:spPr/>
        <p:txBody>
          <a:bodyPr/>
          <a:lstStyle/>
          <a:p>
            <a:r>
              <a:rPr lang="en-GB" altLang="en-US" dirty="0" smtClean="0"/>
              <a:t>Screening of </a:t>
            </a:r>
            <a:r>
              <a:rPr lang="en-GB" altLang="en-US" dirty="0"/>
              <a:t>hazards ‒ cont.</a:t>
            </a:r>
            <a:endParaRPr lang="en-US" altLang="en-US" dirty="0" smtClean="0"/>
          </a:p>
        </p:txBody>
      </p:sp>
      <p:sp>
        <p:nvSpPr>
          <p:cNvPr id="307203" name="Rectangle 3"/>
          <p:cNvSpPr>
            <a:spLocks noGrp="1" noChangeArrowheads="1"/>
          </p:cNvSpPr>
          <p:nvPr>
            <p:ph type="body" idx="4294967295"/>
          </p:nvPr>
        </p:nvSpPr>
        <p:spPr bwMode="auto">
          <a:xfrm>
            <a:off x="514218" y="1484314"/>
            <a:ext cx="8884445" cy="491648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85000" lnSpcReduction="20000"/>
          </a:bodyPr>
          <a:lstStyle/>
          <a:p>
            <a:pPr>
              <a:spcAft>
                <a:spcPts val="600"/>
              </a:spcAft>
            </a:pPr>
            <a:r>
              <a:rPr lang="en-GB" altLang="en-US" dirty="0" smtClean="0"/>
              <a:t>A </a:t>
            </a:r>
            <a:r>
              <a:rPr lang="en-GB" altLang="en-US" b="1" dirty="0" smtClean="0">
                <a:solidFill>
                  <a:srgbClr val="654A15"/>
                </a:solidFill>
              </a:rPr>
              <a:t>screening </a:t>
            </a:r>
            <a:r>
              <a:rPr lang="en-GB" altLang="en-US" dirty="0"/>
              <a:t>process should be applied</a:t>
            </a:r>
            <a:r>
              <a:rPr lang="en-GB" altLang="en-US" b="1" dirty="0">
                <a:solidFill>
                  <a:srgbClr val="654A15"/>
                </a:solidFill>
              </a:rPr>
              <a:t> </a:t>
            </a:r>
            <a:r>
              <a:rPr lang="en-GB" altLang="en-US" dirty="0" smtClean="0"/>
              <a:t>in </a:t>
            </a:r>
            <a:r>
              <a:rPr lang="en-GB" altLang="en-US" dirty="0"/>
              <a:t>a manner that ensures that </a:t>
            </a:r>
            <a:r>
              <a:rPr lang="en-GB" altLang="en-US" b="1" dirty="0">
                <a:solidFill>
                  <a:srgbClr val="654A15"/>
                </a:solidFill>
              </a:rPr>
              <a:t>none of significant risk</a:t>
            </a:r>
            <a:r>
              <a:rPr lang="en-GB" altLang="en-US" dirty="0"/>
              <a:t> contributors </a:t>
            </a:r>
            <a:r>
              <a:rPr lang="en-GB" altLang="en-US" dirty="0" smtClean="0"/>
              <a:t>are </a:t>
            </a:r>
            <a:r>
              <a:rPr lang="en-GB" altLang="en-US" b="1" dirty="0">
                <a:solidFill>
                  <a:srgbClr val="654A15"/>
                </a:solidFill>
              </a:rPr>
              <a:t>omitted</a:t>
            </a:r>
            <a:r>
              <a:rPr lang="en-GB" altLang="en-US" dirty="0"/>
              <a:t>.</a:t>
            </a:r>
            <a:endParaRPr lang="en-US" altLang="en-US" dirty="0"/>
          </a:p>
          <a:p>
            <a:pPr marL="360000" indent="-360000">
              <a:lnSpc>
                <a:spcPct val="100000"/>
              </a:lnSpc>
              <a:spcBef>
                <a:spcPts val="600"/>
              </a:spcBef>
              <a:spcAft>
                <a:spcPts val="600"/>
              </a:spcAft>
            </a:pPr>
            <a:r>
              <a:rPr lang="en-GB" altLang="en-US" dirty="0" smtClean="0"/>
              <a:t>The following </a:t>
            </a:r>
            <a:r>
              <a:rPr lang="en-GB" altLang="en-US" b="1" dirty="0" smtClean="0">
                <a:solidFill>
                  <a:srgbClr val="654A15"/>
                </a:solidFill>
              </a:rPr>
              <a:t>screening criteria</a:t>
            </a:r>
            <a:r>
              <a:rPr lang="en-GB" altLang="en-US" dirty="0" smtClean="0"/>
              <a:t>, which can be used either individually or in combination, are </a:t>
            </a:r>
            <a:r>
              <a:rPr lang="en-GB" altLang="en-US" b="1" dirty="0" smtClean="0">
                <a:solidFill>
                  <a:srgbClr val="654A15"/>
                </a:solidFill>
              </a:rPr>
              <a:t>typically applied</a:t>
            </a:r>
            <a:r>
              <a:rPr lang="en-GB" altLang="en-US" dirty="0" smtClean="0"/>
              <a:t>: </a:t>
            </a:r>
          </a:p>
          <a:p>
            <a:pPr marL="720000" lvl="1" indent="-360000">
              <a:lnSpc>
                <a:spcPct val="100000"/>
              </a:lnSpc>
              <a:spcBef>
                <a:spcPts val="300"/>
              </a:spcBef>
              <a:spcAft>
                <a:spcPts val="300"/>
              </a:spcAft>
            </a:pPr>
            <a:r>
              <a:rPr lang="en-GB" altLang="en-US" dirty="0" smtClean="0"/>
              <a:t>If the hazard will not lead to an initiating event. For external hazards, this criterion is generally applied when the hazard cannot occur close enough to the plant to affect it. </a:t>
            </a:r>
          </a:p>
          <a:p>
            <a:pPr marL="720000" lvl="1" indent="-360000">
              <a:lnSpc>
                <a:spcPct val="100000"/>
              </a:lnSpc>
              <a:spcBef>
                <a:spcPts val="300"/>
              </a:spcBef>
              <a:spcAft>
                <a:spcPts val="300"/>
              </a:spcAft>
            </a:pPr>
            <a:r>
              <a:rPr lang="en-GB" altLang="en-US" dirty="0" smtClean="0"/>
              <a:t>The hazard will be slow to develop and it can be demonstrated that there will be sufficient time to provide an adequate response.</a:t>
            </a:r>
          </a:p>
          <a:p>
            <a:pPr lvl="1" indent="-360000">
              <a:spcBef>
                <a:spcPts val="300"/>
              </a:spcBef>
              <a:spcAft>
                <a:spcPts val="300"/>
              </a:spcAft>
            </a:pPr>
            <a:r>
              <a:rPr lang="en-GB" altLang="en-US" dirty="0" smtClean="0"/>
              <a:t>The hazard has a significantly lower frequency of occurrence </a:t>
            </a:r>
            <a:r>
              <a:rPr lang="hu-HU" altLang="en-US" dirty="0" smtClean="0"/>
              <a:t>and </a:t>
            </a:r>
            <a:r>
              <a:rPr lang="en-US" altLang="en-US" dirty="0" smtClean="0"/>
              <a:t>may cause least </a:t>
            </a:r>
            <a:r>
              <a:rPr lang="en-GB" altLang="en-US" dirty="0"/>
              <a:t>consequences than </a:t>
            </a:r>
            <a:r>
              <a:rPr lang="en-GB" altLang="en-US" dirty="0" smtClean="0"/>
              <a:t>other hazards. </a:t>
            </a:r>
          </a:p>
        </p:txBody>
      </p:sp>
      <p:sp>
        <p:nvSpPr>
          <p:cNvPr id="2" name="Dia számának helye 1"/>
          <p:cNvSpPr>
            <a:spLocks noGrp="1"/>
          </p:cNvSpPr>
          <p:nvPr>
            <p:ph type="sldNum" sz="quarter" idx="12"/>
          </p:nvPr>
        </p:nvSpPr>
        <p:spPr/>
        <p:txBody>
          <a:bodyPr/>
          <a:lstStyle/>
          <a:p>
            <a:fld id="{23A0628E-C12F-4F8C-9895-BCD5E30100D3}" type="slidenum">
              <a:rPr lang="en-US" smtClean="0"/>
              <a:pPr/>
              <a:t>96</a:t>
            </a:fld>
            <a:endParaRPr lang="en-US" dirty="0"/>
          </a:p>
        </p:txBody>
      </p:sp>
    </p:spTree>
    <p:extLst>
      <p:ext uri="{BB962C8B-B14F-4D97-AF65-F5344CB8AC3E}">
        <p14:creationId xmlns:p14="http://schemas.microsoft.com/office/powerpoint/2010/main" val="56687231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p:cNvSpPr>
          <p:nvPr>
            <p:ph type="title" idx="4294967295"/>
          </p:nvPr>
        </p:nvSpPr>
        <p:spPr/>
        <p:txBody>
          <a:bodyPr/>
          <a:lstStyle/>
          <a:p>
            <a:r>
              <a:rPr lang="en-GB" altLang="en-US" smtClean="0"/>
              <a:t>Bounding and detailed analyses</a:t>
            </a:r>
            <a:endParaRPr lang="en-US" altLang="en-US" smtClean="0"/>
          </a:p>
        </p:txBody>
      </p:sp>
      <p:sp>
        <p:nvSpPr>
          <p:cNvPr id="313347" name="Rectangle 3"/>
          <p:cNvSpPr>
            <a:spLocks noGrp="1" noChangeArrowheads="1"/>
          </p:cNvSpPr>
          <p:nvPr>
            <p:ph type="body" idx="4294967295"/>
          </p:nvPr>
        </p:nvSpPr>
        <p:spPr bwMode="auto">
          <a:xfrm>
            <a:off x="514219" y="1484314"/>
            <a:ext cx="8884444" cy="468153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60000" indent="-360000">
              <a:lnSpc>
                <a:spcPct val="100000"/>
              </a:lnSpc>
              <a:spcBef>
                <a:spcPts val="600"/>
              </a:spcBef>
              <a:spcAft>
                <a:spcPts val="600"/>
              </a:spcAft>
            </a:pPr>
            <a:r>
              <a:rPr lang="en-GB" altLang="en-US" dirty="0" smtClean="0"/>
              <a:t>Hazards that survive screening should be considered in the frame of a </a:t>
            </a:r>
            <a:r>
              <a:rPr lang="en-GB" altLang="en-US" b="1" dirty="0" smtClean="0">
                <a:solidFill>
                  <a:srgbClr val="654A15"/>
                </a:solidFill>
              </a:rPr>
              <a:t>bounding assessment</a:t>
            </a:r>
            <a:r>
              <a:rPr lang="en-GB" altLang="en-US" dirty="0" smtClean="0"/>
              <a:t> and/or detailed analysis. </a:t>
            </a:r>
          </a:p>
          <a:p>
            <a:pPr marL="360000" indent="-360000">
              <a:lnSpc>
                <a:spcPct val="100000"/>
              </a:lnSpc>
              <a:spcBef>
                <a:spcPts val="600"/>
              </a:spcBef>
              <a:spcAft>
                <a:spcPts val="600"/>
              </a:spcAft>
            </a:pPr>
            <a:r>
              <a:rPr lang="en-GB" altLang="en-US" dirty="0" smtClean="0"/>
              <a:t>It typically includes the </a:t>
            </a:r>
            <a:r>
              <a:rPr lang="en-GB" altLang="en-US" b="1" dirty="0" smtClean="0">
                <a:solidFill>
                  <a:srgbClr val="654A15"/>
                </a:solidFill>
              </a:rPr>
              <a:t>following tasks</a:t>
            </a:r>
            <a:r>
              <a:rPr lang="en-GB" altLang="en-US" dirty="0" smtClean="0"/>
              <a:t>:</a:t>
            </a:r>
          </a:p>
          <a:p>
            <a:pPr marL="720000" lvl="1" indent="-360000">
              <a:lnSpc>
                <a:spcPct val="100000"/>
              </a:lnSpc>
              <a:spcBef>
                <a:spcPts val="300"/>
              </a:spcBef>
              <a:spcAft>
                <a:spcPts val="300"/>
              </a:spcAft>
            </a:pPr>
            <a:r>
              <a:rPr lang="en-GB" altLang="en-US" dirty="0" smtClean="0"/>
              <a:t>Collection of site and plant information supported, when feasible, by plant walk-downs.</a:t>
            </a:r>
          </a:p>
          <a:p>
            <a:pPr marL="720000" lvl="1" indent="-360000">
              <a:lnSpc>
                <a:spcPct val="100000"/>
              </a:lnSpc>
              <a:spcBef>
                <a:spcPts val="300"/>
              </a:spcBef>
              <a:spcAft>
                <a:spcPts val="300"/>
              </a:spcAft>
            </a:pPr>
            <a:r>
              <a:rPr lang="en-GB" altLang="en-US" dirty="0" smtClean="0"/>
              <a:t>Hazard characterization: identification of hazards, calculation of hazard frequency or hazard curve and analyses of the impact of hazards. </a:t>
            </a:r>
          </a:p>
          <a:p>
            <a:pPr lvl="1"/>
            <a:endParaRPr lang="en-US"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97</a:t>
            </a:fld>
            <a:endParaRPr lang="en-US" dirty="0"/>
          </a:p>
        </p:txBody>
      </p:sp>
    </p:spTree>
    <p:extLst>
      <p:ext uri="{BB962C8B-B14F-4D97-AF65-F5344CB8AC3E}">
        <p14:creationId xmlns:p14="http://schemas.microsoft.com/office/powerpoint/2010/main" val="52244295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p:cNvSpPr>
          <p:nvPr>
            <p:ph type="title" idx="4294967295"/>
          </p:nvPr>
        </p:nvSpPr>
        <p:spPr/>
        <p:txBody>
          <a:bodyPr/>
          <a:lstStyle/>
          <a:p>
            <a:r>
              <a:rPr lang="en-GB" altLang="en-US" dirty="0" smtClean="0"/>
              <a:t>Bounding and detailed analysis </a:t>
            </a:r>
            <a:r>
              <a:rPr lang="en-GB" altLang="en-US" dirty="0"/>
              <a:t>‒ cont.</a:t>
            </a:r>
            <a:endParaRPr lang="en-US" altLang="en-US" dirty="0" smtClean="0"/>
          </a:p>
        </p:txBody>
      </p:sp>
      <p:sp>
        <p:nvSpPr>
          <p:cNvPr id="315395" name="Rectangle 3"/>
          <p:cNvSpPr>
            <a:spLocks noGrp="1" noChangeArrowheads="1"/>
          </p:cNvSpPr>
          <p:nvPr>
            <p:ph type="body" idx="4294967295"/>
          </p:nvPr>
        </p:nvSpPr>
        <p:spPr bwMode="auto">
          <a:xfrm>
            <a:off x="514218" y="1484314"/>
            <a:ext cx="8915400" cy="452596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92500" lnSpcReduction="20000"/>
          </a:bodyPr>
          <a:lstStyle/>
          <a:p>
            <a:pPr marL="360000" indent="-360000">
              <a:lnSpc>
                <a:spcPct val="100000"/>
              </a:lnSpc>
              <a:spcBef>
                <a:spcPts val="600"/>
              </a:spcBef>
              <a:spcAft>
                <a:spcPts val="600"/>
              </a:spcAft>
            </a:pPr>
            <a:r>
              <a:rPr lang="en-GB" altLang="en-US" dirty="0" smtClean="0"/>
              <a:t>It also shall include the following task:</a:t>
            </a:r>
          </a:p>
          <a:p>
            <a:pPr marL="720000" lvl="1" indent="-360000">
              <a:lnSpc>
                <a:spcPct val="100000"/>
              </a:lnSpc>
              <a:spcBef>
                <a:spcPts val="300"/>
              </a:spcBef>
              <a:spcAft>
                <a:spcPts val="300"/>
              </a:spcAft>
            </a:pPr>
            <a:r>
              <a:rPr lang="en-GB" altLang="en-US" dirty="0" smtClean="0"/>
              <a:t>Integration of the Level 1 PSA for internal and external hazards into the Level 1 PSA :</a:t>
            </a:r>
            <a:endParaRPr lang="en-GB" altLang="ja-JP" dirty="0" smtClean="0"/>
          </a:p>
          <a:p>
            <a:pPr marL="1080000" lvl="2" indent="-288000">
              <a:lnSpc>
                <a:spcPct val="100000"/>
              </a:lnSpc>
              <a:spcBef>
                <a:spcPts val="200"/>
              </a:spcBef>
              <a:spcAft>
                <a:spcPts val="200"/>
              </a:spcAft>
            </a:pPr>
            <a:r>
              <a:rPr lang="en-GB" altLang="ja-JP" dirty="0" smtClean="0"/>
              <a:t>Determination of initiating events induced by the hazard;</a:t>
            </a:r>
          </a:p>
          <a:p>
            <a:pPr marL="1080000" lvl="2" indent="-288000">
              <a:lnSpc>
                <a:spcPct val="100000"/>
              </a:lnSpc>
              <a:spcBef>
                <a:spcPts val="200"/>
              </a:spcBef>
              <a:spcAft>
                <a:spcPts val="200"/>
              </a:spcAft>
            </a:pPr>
            <a:r>
              <a:rPr lang="en-GB" altLang="ja-JP" dirty="0" smtClean="0"/>
              <a:t>Analysis of specific dependencies and common cause failures;</a:t>
            </a:r>
          </a:p>
          <a:p>
            <a:pPr marL="1080000" lvl="2" indent="-288000">
              <a:lnSpc>
                <a:spcPct val="100000"/>
              </a:lnSpc>
              <a:spcBef>
                <a:spcPts val="200"/>
              </a:spcBef>
              <a:spcAft>
                <a:spcPts val="200"/>
              </a:spcAft>
            </a:pPr>
            <a:r>
              <a:rPr lang="en-GB" altLang="ja-JP" dirty="0" smtClean="0"/>
              <a:t>Analysis of specific data;</a:t>
            </a:r>
          </a:p>
          <a:p>
            <a:pPr marL="1080000" lvl="2" indent="-288000">
              <a:lnSpc>
                <a:spcPct val="100000"/>
              </a:lnSpc>
              <a:spcBef>
                <a:spcPts val="200"/>
              </a:spcBef>
              <a:spcAft>
                <a:spcPts val="200"/>
              </a:spcAft>
            </a:pPr>
            <a:r>
              <a:rPr lang="en-GB" altLang="ja-JP" dirty="0" smtClean="0"/>
              <a:t>Analysis of specific human reliability aspects.</a:t>
            </a:r>
          </a:p>
          <a:p>
            <a:pPr marL="1080000" lvl="2" indent="-288000">
              <a:lnSpc>
                <a:spcPct val="100000"/>
              </a:lnSpc>
              <a:spcBef>
                <a:spcPts val="200"/>
              </a:spcBef>
              <a:spcAft>
                <a:spcPts val="200"/>
              </a:spcAft>
            </a:pPr>
            <a:r>
              <a:rPr lang="en-GB" altLang="ja-JP" dirty="0" smtClean="0"/>
              <a:t>Qualitative and/or quantitative screening;</a:t>
            </a:r>
          </a:p>
          <a:p>
            <a:pPr marL="1080000" lvl="2" indent="-288000">
              <a:lnSpc>
                <a:spcPct val="100000"/>
              </a:lnSpc>
              <a:spcBef>
                <a:spcPts val="200"/>
              </a:spcBef>
              <a:spcAft>
                <a:spcPts val="200"/>
              </a:spcAft>
            </a:pPr>
            <a:r>
              <a:rPr lang="en-GB" altLang="ja-JP" dirty="0" smtClean="0"/>
              <a:t>Quantification of the contribution of the hazards to core damage frequency (analysis of results, sensitivity studies, and uncertainty and importance analyses);</a:t>
            </a:r>
          </a:p>
          <a:p>
            <a:pPr marL="1080000" lvl="2" indent="-288000">
              <a:lnSpc>
                <a:spcPct val="100000"/>
              </a:lnSpc>
              <a:spcBef>
                <a:spcPts val="200"/>
              </a:spcBef>
              <a:spcAft>
                <a:spcPts val="200"/>
              </a:spcAft>
            </a:pPr>
            <a:r>
              <a:rPr lang="en-GB" altLang="ja-JP" dirty="0" smtClean="0"/>
              <a:t>Documentation (with particular consideration given to assumptions and references used in the analysis including quality assurance).</a:t>
            </a:r>
            <a:endParaRPr lang="en-GB" altLang="en-US" dirty="0" smtClean="0"/>
          </a:p>
        </p:txBody>
      </p:sp>
      <p:sp>
        <p:nvSpPr>
          <p:cNvPr id="2" name="Dia számának helye 1"/>
          <p:cNvSpPr>
            <a:spLocks noGrp="1"/>
          </p:cNvSpPr>
          <p:nvPr>
            <p:ph type="sldNum" sz="quarter" idx="12"/>
          </p:nvPr>
        </p:nvSpPr>
        <p:spPr/>
        <p:txBody>
          <a:bodyPr/>
          <a:lstStyle/>
          <a:p>
            <a:fld id="{23A0628E-C12F-4F8C-9895-BCD5E30100D3}" type="slidenum">
              <a:rPr lang="en-US" smtClean="0"/>
              <a:pPr/>
              <a:t>98</a:t>
            </a:fld>
            <a:endParaRPr lang="en-US" dirty="0"/>
          </a:p>
        </p:txBody>
      </p:sp>
      <p:sp>
        <p:nvSpPr>
          <p:cNvPr id="5" name="Szövegdoboz 4"/>
          <p:cNvSpPr txBox="1"/>
          <p:nvPr/>
        </p:nvSpPr>
        <p:spPr>
          <a:xfrm>
            <a:off x="8628992" y="5959366"/>
            <a:ext cx="641131" cy="646331"/>
          </a:xfrm>
          <a:prstGeom prst="rect">
            <a:avLst/>
          </a:prstGeom>
          <a:solidFill>
            <a:schemeClr val="accent1">
              <a:alpha val="45000"/>
            </a:schemeClr>
          </a:solidFill>
        </p:spPr>
        <p:txBody>
          <a:bodyPr wrap="square" rtlCol="0">
            <a:spAutoFit/>
          </a:bodyPr>
          <a:lstStyle/>
          <a:p>
            <a:r>
              <a:rPr lang="en-US" sz="3600" b="1" i="1" dirty="0" smtClean="0">
                <a:latin typeface="Britannic Bold" panose="020B0903060703020204" pitchFamily="34" charset="0"/>
                <a:hlinkClick r:id="rId3" action="ppaction://hlinksldjump"/>
              </a:rPr>
              <a:t>Q</a:t>
            </a:r>
            <a:endParaRPr lang="hu-HU" sz="3600" b="1" i="1" dirty="0">
              <a:latin typeface="Britannic Bold" panose="020B0903060703020204" pitchFamily="34" charset="0"/>
            </a:endParaRPr>
          </a:p>
        </p:txBody>
      </p:sp>
    </p:spTree>
    <p:extLst>
      <p:ext uri="{BB962C8B-B14F-4D97-AF65-F5344CB8AC3E}">
        <p14:creationId xmlns:p14="http://schemas.microsoft.com/office/powerpoint/2010/main" val="15176382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ormAutofit/>
          </a:bodyPr>
          <a:lstStyle/>
          <a:p>
            <a:r>
              <a:rPr lang="en-GB" altLang="en-US" smtClean="0"/>
              <a:t>LOW POWER AND SHUTDOWN PSA</a:t>
            </a:r>
          </a:p>
        </p:txBody>
      </p:sp>
      <p:sp>
        <p:nvSpPr>
          <p:cNvPr id="3" name="Content Placeholder 2"/>
          <p:cNvSpPr>
            <a:spLocks noGrp="1"/>
          </p:cNvSpPr>
          <p:nvPr>
            <p:ph idx="4294967295"/>
          </p:nvPr>
        </p:nvSpPr>
        <p:spPr>
          <a:xfrm>
            <a:off x="514219" y="1484313"/>
            <a:ext cx="8884444" cy="3135658"/>
          </a:xfrm>
          <a:prstGeom prst="rect">
            <a:avLst/>
          </a:prstGeom>
          <a:solidFill>
            <a:srgbClr val="FFFFCC"/>
          </a:solidFill>
          <a:ln w="19050">
            <a:solidFill>
              <a:srgbClr val="FF9900"/>
            </a:solidFill>
          </a:ln>
        </p:spPr>
        <p:txBody>
          <a:bodyPr lIns="288000" tIns="288000" rIns="288000" bIns="288000">
            <a:spAutoFit/>
          </a:bodyPr>
          <a:lstStyle/>
          <a:p>
            <a:pPr marL="381000" indent="-381000">
              <a:lnSpc>
                <a:spcPct val="100000"/>
              </a:lnSpc>
              <a:spcBef>
                <a:spcPct val="50000"/>
              </a:spcBef>
              <a:buClr>
                <a:srgbClr val="317DBF"/>
              </a:buClr>
              <a:buNone/>
            </a:pPr>
            <a:r>
              <a:rPr lang="en-GB" altLang="en-US" sz="2800" dirty="0"/>
              <a:t>Learning objectives</a:t>
            </a:r>
          </a:p>
          <a:p>
            <a:pPr marL="381000" indent="-381000" algn="just" eaLnBrk="0" hangingPunct="0">
              <a:lnSpc>
                <a:spcPct val="100000"/>
              </a:lnSpc>
              <a:spcBef>
                <a:spcPts val="1500"/>
              </a:spcBef>
              <a:spcAft>
                <a:spcPts val="800"/>
              </a:spcAft>
              <a:buClrTx/>
              <a:buSzTx/>
              <a:buFont typeface="Arial" panose="020B0604020202020204" pitchFamily="34" charset="0"/>
              <a:buNone/>
            </a:pPr>
            <a:r>
              <a:rPr lang="en-GB" altLang="en-US" sz="2200" i="1" dirty="0" smtClean="0">
                <a:solidFill>
                  <a:srgbClr val="000000"/>
                </a:solidFill>
              </a:rPr>
              <a:t>After completing this chapter, the trainee will be able to</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Define plant operational states for which probabilistic safety assessment should be performed.</a:t>
            </a:r>
          </a:p>
          <a:p>
            <a:pPr marL="457200" indent="-457200" eaLnBrk="0" hangingPunct="0">
              <a:lnSpc>
                <a:spcPct val="100000"/>
              </a:lnSpc>
              <a:spcBef>
                <a:spcPct val="20000"/>
              </a:spcBef>
              <a:buClrTx/>
              <a:buSzTx/>
              <a:buFont typeface="+mj-lt"/>
              <a:buAutoNum type="arabicPeriod"/>
            </a:pPr>
            <a:r>
              <a:rPr lang="en-GB" altLang="en-US" sz="2200" i="1" dirty="0">
                <a:solidFill>
                  <a:srgbClr val="000000"/>
                </a:solidFill>
                <a:latin typeface="Arial"/>
              </a:rPr>
              <a:t>Describe the difference between PSA for full-power operation and PSA for low power and shutdown states</a:t>
            </a:r>
            <a:r>
              <a:rPr lang="en-GB" altLang="en-US" sz="2200" i="1" dirty="0" smtClean="0">
                <a:solidFill>
                  <a:srgbClr val="000000"/>
                </a:solidFill>
                <a:latin typeface="Arial"/>
              </a:rPr>
              <a:t>.</a:t>
            </a:r>
          </a:p>
        </p:txBody>
      </p:sp>
      <p:sp>
        <p:nvSpPr>
          <p:cNvPr id="4" name="Slide Number Placeholder 3"/>
          <p:cNvSpPr txBox="1">
            <a:spLocks noGrp="1"/>
          </p:cNvSpPr>
          <p:nvPr/>
        </p:nvSpPr>
        <p:spPr>
          <a:xfrm>
            <a:off x="9034066" y="188913"/>
            <a:ext cx="638042" cy="368300"/>
          </a:xfrm>
          <a:prstGeom prst="rect">
            <a:avLst/>
          </a:prstGeom>
          <a:noFill/>
        </p:spPr>
        <p:txBody>
          <a:bodyPr lIns="36000" tIns="36000" rIns="36000" bIns="360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a:fld id="{2C2D8EDF-ED37-4F19-AF0E-0ED8F3DFFCA0}" type="slidenum">
              <a:rPr lang="sl-SI" altLang="en-US" sz="1200">
                <a:solidFill>
                  <a:srgbClr val="898989"/>
                </a:solidFill>
                <a:latin typeface="Arial" panose="020B0604020202020204" pitchFamily="34" charset="0"/>
                <a:cs typeface="Arial" panose="020B0604020202020204" pitchFamily="34" charset="0"/>
              </a:rPr>
              <a:pPr algn="r"/>
              <a:t>99</a:t>
            </a:fld>
            <a:endParaRPr lang="sl-SI" altLang="en-US" sz="1200">
              <a:solidFill>
                <a:srgbClr val="898989"/>
              </a:solidFill>
              <a:latin typeface="Arial" panose="020B0604020202020204" pitchFamily="34" charset="0"/>
              <a:cs typeface="Arial" panose="020B0604020202020204" pitchFamily="34" charset="0"/>
            </a:endParaRPr>
          </a:p>
        </p:txBody>
      </p:sp>
      <p:sp>
        <p:nvSpPr>
          <p:cNvPr id="5" name="Dia számának helye 4"/>
          <p:cNvSpPr>
            <a:spLocks noGrp="1"/>
          </p:cNvSpPr>
          <p:nvPr>
            <p:ph type="sldNum" sz="quarter" idx="12"/>
          </p:nvPr>
        </p:nvSpPr>
        <p:spPr/>
        <p:txBody>
          <a:bodyPr/>
          <a:lstStyle/>
          <a:p>
            <a:fld id="{23A0628E-C12F-4F8C-9895-BCD5E30100D3}" type="slidenum">
              <a:rPr lang="en-US" smtClean="0"/>
              <a:pPr/>
              <a:t>99</a:t>
            </a:fld>
            <a:endParaRPr lang="en-US" dirty="0"/>
          </a:p>
        </p:txBody>
      </p:sp>
    </p:spTree>
    <p:extLst>
      <p:ext uri="{BB962C8B-B14F-4D97-AF65-F5344CB8AC3E}">
        <p14:creationId xmlns:p14="http://schemas.microsoft.com/office/powerpoint/2010/main" val="1353947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68F938DE8BD94789445616FEE2D6D6" ma:contentTypeVersion="1" ma:contentTypeDescription="Create a new document." ma:contentTypeScope="" ma:versionID="288b2ef4e43c6e990d541f0010fc7b79">
  <xsd:schema xmlns:xsd="http://www.w3.org/2001/XMLSchema" xmlns:xs="http://www.w3.org/2001/XMLSchema" xmlns:p="http://schemas.microsoft.com/office/2006/metadata/properties" targetNamespace="http://schemas.microsoft.com/office/2006/metadata/properties" ma:root="true" ma:fieldsID="0ac3a7447a7246b5c45829a245a11fa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188C87E-8D74-41FA-88DC-42861E45CA8C}"/>
</file>

<file path=customXml/itemProps2.xml><?xml version="1.0" encoding="utf-8"?>
<ds:datastoreItem xmlns:ds="http://schemas.openxmlformats.org/officeDocument/2006/customXml" ds:itemID="{1FD5E0B7-A36B-4FE5-93F0-A24BC5BA98E8}"/>
</file>

<file path=customXml/itemProps3.xml><?xml version="1.0" encoding="utf-8"?>
<ds:datastoreItem xmlns:ds="http://schemas.openxmlformats.org/officeDocument/2006/customXml" ds:itemID="{D72C971C-A429-471E-81B9-FC8EDDE0573F}"/>
</file>

<file path=docProps/app.xml><?xml version="1.0" encoding="utf-8"?>
<Properties xmlns="http://schemas.openxmlformats.org/officeDocument/2006/extended-properties" xmlns:vt="http://schemas.openxmlformats.org/officeDocument/2006/docPropsVTypes">
  <Template/>
  <TotalTime>11236</TotalTime>
  <Words>13805</Words>
  <Application>Microsoft Office PowerPoint</Application>
  <PresentationFormat>A4 (210x297 mm)</PresentationFormat>
  <Paragraphs>1103</Paragraphs>
  <Slides>125</Slides>
  <Notes>114</Notes>
  <HiddenSlides>0</HiddenSlides>
  <MMClips>0</MMClips>
  <ScaleCrop>false</ScaleCrop>
  <HeadingPairs>
    <vt:vector size="6" baseType="variant">
      <vt:variant>
        <vt:lpstr>Téma</vt:lpstr>
      </vt:variant>
      <vt:variant>
        <vt:i4>1</vt:i4>
      </vt:variant>
      <vt:variant>
        <vt:lpstr>Beágyazott OLE kiszolgálók</vt:lpstr>
      </vt:variant>
      <vt:variant>
        <vt:i4>1</vt:i4>
      </vt:variant>
      <vt:variant>
        <vt:lpstr>Diacímek</vt:lpstr>
      </vt:variant>
      <vt:variant>
        <vt:i4>125</vt:i4>
      </vt:variant>
    </vt:vector>
  </HeadingPairs>
  <TitlesOfParts>
    <vt:vector size="127" baseType="lpstr">
      <vt:lpstr>Office Theme</vt:lpstr>
      <vt:lpstr>Visio.Drawing.11</vt:lpstr>
      <vt:lpstr>Module VII   Probabilistic safety assessment</vt:lpstr>
      <vt:lpstr>Lerning objectives</vt:lpstr>
      <vt:lpstr>Contents</vt:lpstr>
      <vt:lpstr>INTRODUCTION</vt:lpstr>
      <vt:lpstr>Purpose of safety analyses</vt:lpstr>
      <vt:lpstr>Purpose of safety analyses</vt:lpstr>
      <vt:lpstr>Nature of probabilistic safety analysis (PSA)</vt:lpstr>
      <vt:lpstr>Scope and goals of PSA</vt:lpstr>
      <vt:lpstr>Requirement for both DSA and PSA</vt:lpstr>
      <vt:lpstr>Value of PSA</vt:lpstr>
      <vt:lpstr>PSA SCOPE AND LEVELS</vt:lpstr>
      <vt:lpstr>Level 1 PSA</vt:lpstr>
      <vt:lpstr>Level 2 PSA</vt:lpstr>
      <vt:lpstr>Level 3 PSA</vt:lpstr>
      <vt:lpstr>Scope of PSA</vt:lpstr>
      <vt:lpstr>Scope of PSA ‒ cont.</vt:lpstr>
      <vt:lpstr>Scope of PSA ‒ cont.</vt:lpstr>
      <vt:lpstr>FULL POWER PSA LEVEL 1 FOR INTERNAL INITIATORS</vt:lpstr>
      <vt:lpstr>Use of PSA information</vt:lpstr>
      <vt:lpstr>Internal initiators</vt:lpstr>
      <vt:lpstr>The essence of level 1 PSA</vt:lpstr>
      <vt:lpstr>Steps of level 1 PSA</vt:lpstr>
      <vt:lpstr>Level 1 PSA process</vt:lpstr>
      <vt:lpstr>Identification and grouping of initiating events</vt:lpstr>
      <vt:lpstr>Initiating events identification and grouping ‒ cont.</vt:lpstr>
      <vt:lpstr>Initiating events identification and grouping ‒ cont.</vt:lpstr>
      <vt:lpstr>Accident sequences analyses </vt:lpstr>
      <vt:lpstr>Accident sequences analyses ‒ cont. </vt:lpstr>
      <vt:lpstr>Event tree structure </vt:lpstr>
      <vt:lpstr>Systems analysis – fault trees</vt:lpstr>
      <vt:lpstr>Example of a fault tree</vt:lpstr>
      <vt:lpstr>Accident sequences analyses</vt:lpstr>
      <vt:lpstr>Interrelation between different PSA elements and the event tree</vt:lpstr>
      <vt:lpstr>Systems analysis</vt:lpstr>
      <vt:lpstr>Systems analysis ‒ cont.</vt:lpstr>
      <vt:lpstr>Systems analysis ‒ cont.</vt:lpstr>
      <vt:lpstr>Parameter estimation – input data</vt:lpstr>
      <vt:lpstr>Parameter estimation ‒ cont.</vt:lpstr>
      <vt:lpstr>Parameter estimation ‒ cont.</vt:lpstr>
      <vt:lpstr>Common cause failures (CCF)</vt:lpstr>
      <vt:lpstr>Human reliability analysis (HRA)</vt:lpstr>
      <vt:lpstr>Human reliability analysis (HRA) ‒ cont. </vt:lpstr>
      <vt:lpstr>Human errors - Type A</vt:lpstr>
      <vt:lpstr>Human errors ‒ Type B</vt:lpstr>
      <vt:lpstr>Human errors ‒ Type C </vt:lpstr>
      <vt:lpstr>Human errors ‒ Type C </vt:lpstr>
      <vt:lpstr>Model integration and quantification</vt:lpstr>
      <vt:lpstr>PSA model integration :“Fault tree linking” approach </vt:lpstr>
      <vt:lpstr>PSA model integration: Linked event tree approach </vt:lpstr>
      <vt:lpstr>Model integration and quantification ‒ cont.</vt:lpstr>
      <vt:lpstr>Level 1 PSA model results</vt:lpstr>
      <vt:lpstr>Analysis and interpretation of the PSA results</vt:lpstr>
      <vt:lpstr>Analysis and interpretation of the PSA results ‒ cont.</vt:lpstr>
      <vt:lpstr>Analysis and interpretation of the PSA results ‒ Uncertainty analysis</vt:lpstr>
      <vt:lpstr>Analysis and interpretation of the PSA results ‒ Uncertainty analysis (cont.)</vt:lpstr>
      <vt:lpstr>Analysis and interpretation of the PSA results - Sensitivity studies</vt:lpstr>
      <vt:lpstr>Analysis and interpretation of the PSA results ‒ Sensitivity studies (cont.)</vt:lpstr>
      <vt:lpstr>LEVEL 2 PSA </vt:lpstr>
      <vt:lpstr>Objectives and general steps</vt:lpstr>
      <vt:lpstr>Objectives and general steps ‒ cont.</vt:lpstr>
      <vt:lpstr>Objectives and general steps</vt:lpstr>
      <vt:lpstr>Level 1 – Level 2 interface</vt:lpstr>
      <vt:lpstr>Level 1 – Level 2 interface ‒ cont.</vt:lpstr>
      <vt:lpstr>Level 1 – Level 2 interface ‒ cont.</vt:lpstr>
      <vt:lpstr>Accident progression  or containment (CET) event trees         </vt:lpstr>
      <vt:lpstr>Overview of the development of a typical  Level 2 PSA</vt:lpstr>
      <vt:lpstr>Top events and nodal questions of containment event trees         </vt:lpstr>
      <vt:lpstr>The structure of containment event trees (CET)       </vt:lpstr>
      <vt:lpstr>Quantification process for CET  </vt:lpstr>
      <vt:lpstr>Physical phenomena</vt:lpstr>
      <vt:lpstr>Management actions</vt:lpstr>
      <vt:lpstr>Source term evaluation</vt:lpstr>
      <vt:lpstr>Treatment of uncertainties </vt:lpstr>
      <vt:lpstr>Presentation of Level-2 PSA results</vt:lpstr>
      <vt:lpstr>Containment performance results (example)</vt:lpstr>
      <vt:lpstr>Presentation of Level-2 PSA results ‒ cont.</vt:lpstr>
      <vt:lpstr>Source term results</vt:lpstr>
      <vt:lpstr>LEVEL 3 PSA </vt:lpstr>
      <vt:lpstr>Objectives, scope and steps of the PSA Level 3</vt:lpstr>
      <vt:lpstr>Objectives, scope and steps of the PSA Level 3  ‒ cont.</vt:lpstr>
      <vt:lpstr>Objectives, scope and steps of the PSA Level 3  ‒ cont.</vt:lpstr>
      <vt:lpstr>Source term</vt:lpstr>
      <vt:lpstr>Atmospheric dispersion and deposition </vt:lpstr>
      <vt:lpstr>Meteorological data and sampling of these data</vt:lpstr>
      <vt:lpstr>Exposure pathways and dose assessment</vt:lpstr>
      <vt:lpstr>Exposure pathways and dose assessment ‒ cont. </vt:lpstr>
      <vt:lpstr>Exposure pathways and dose assessment  ‒ cont.</vt:lpstr>
      <vt:lpstr>Presentation of the results </vt:lpstr>
      <vt:lpstr>PSA FOR EXTERNAL AND INTERNAL HAZARDS</vt:lpstr>
      <vt:lpstr>Definitions </vt:lpstr>
      <vt:lpstr>Definitions ‒ cont.</vt:lpstr>
      <vt:lpstr>Analysis process and collection of initial information</vt:lpstr>
      <vt:lpstr>Internal hazards</vt:lpstr>
      <vt:lpstr>External hazards</vt:lpstr>
      <vt:lpstr>Combined hazards</vt:lpstr>
      <vt:lpstr>Screening of hazards ‒ cont.</vt:lpstr>
      <vt:lpstr>Bounding and detailed analyses</vt:lpstr>
      <vt:lpstr>Bounding and detailed analysis ‒ cont.</vt:lpstr>
      <vt:lpstr>LOW POWER AND SHUTDOWN PSA</vt:lpstr>
      <vt:lpstr>General information</vt:lpstr>
      <vt:lpstr>PSA coverage of plant operating modes</vt:lpstr>
      <vt:lpstr>General information ‒ cont.</vt:lpstr>
      <vt:lpstr> Types of outages</vt:lpstr>
      <vt:lpstr>Plant operational states (POS)</vt:lpstr>
      <vt:lpstr>Plant operational states (POS) ‒ cont.  </vt:lpstr>
      <vt:lpstr>Initiating events analysis</vt:lpstr>
      <vt:lpstr>Initiating events analysis</vt:lpstr>
      <vt:lpstr>Comparative summary on the aspects important for HRA</vt:lpstr>
      <vt:lpstr>PSA APPLICATIONS</vt:lpstr>
      <vt:lpstr>Safety assessment </vt:lpstr>
      <vt:lpstr>Safety assessment ‒ cont. </vt:lpstr>
      <vt:lpstr>NPP operation</vt:lpstr>
      <vt:lpstr>NPP operation ‒ cont.</vt:lpstr>
      <vt:lpstr>NPP operation ‒ cont.</vt:lpstr>
      <vt:lpstr>NPP operation ‒ cont.</vt:lpstr>
      <vt:lpstr>Permanent changes to the operating plant</vt:lpstr>
      <vt:lpstr>Permanent changes to the operating plant ‒ cont.</vt:lpstr>
      <vt:lpstr>Evaluation of safety issues ‒ cont.</vt:lpstr>
      <vt:lpstr>Summary</vt:lpstr>
      <vt:lpstr>Key points</vt:lpstr>
      <vt:lpstr>List of abbreviations</vt:lpstr>
      <vt:lpstr>References</vt:lpstr>
      <vt:lpstr>QUESTIONS for discussion</vt:lpstr>
      <vt:lpstr>QUESTIONS ‒ cont.</vt:lpstr>
      <vt:lpstr>PowerPoint bemutató</vt:lpstr>
    </vt:vector>
  </TitlesOfParts>
  <Company>IAEA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SCHLOSMAN, Anna</dc:creator>
  <cp:lastModifiedBy>AdF</cp:lastModifiedBy>
  <cp:revision>302</cp:revision>
  <cp:lastPrinted>2015-12-18T15:27:41Z</cp:lastPrinted>
  <dcterms:created xsi:type="dcterms:W3CDTF">2014-07-03T09:13:58Z</dcterms:created>
  <dcterms:modified xsi:type="dcterms:W3CDTF">2018-02-05T22:15:11Z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0x0101006868F938DE8BD94789445616FEE2D6D6</vt:lpwstr>
  </property>
</Properties>
</file>